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4.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76"/>
  </p:handoutMasterIdLst>
  <p:sldIdLst>
    <p:sldId id="304" r:id="rId3"/>
    <p:sldId id="308" r:id="rId5"/>
    <p:sldId id="301" r:id="rId6"/>
    <p:sldId id="6038" r:id="rId7"/>
    <p:sldId id="9928" r:id="rId8"/>
    <p:sldId id="9929" r:id="rId9"/>
    <p:sldId id="9930" r:id="rId10"/>
    <p:sldId id="9931" r:id="rId11"/>
    <p:sldId id="9985" r:id="rId12"/>
    <p:sldId id="2099" r:id="rId13"/>
    <p:sldId id="2102" r:id="rId14"/>
    <p:sldId id="9984" r:id="rId15"/>
    <p:sldId id="6039" r:id="rId16"/>
    <p:sldId id="720" r:id="rId17"/>
    <p:sldId id="1170" r:id="rId18"/>
    <p:sldId id="9974" r:id="rId19"/>
    <p:sldId id="9947" r:id="rId20"/>
    <p:sldId id="9948" r:id="rId21"/>
    <p:sldId id="9949" r:id="rId22"/>
    <p:sldId id="9952" r:id="rId23"/>
    <p:sldId id="9953" r:id="rId24"/>
    <p:sldId id="9954" r:id="rId25"/>
    <p:sldId id="2123" r:id="rId26"/>
    <p:sldId id="1435" r:id="rId27"/>
    <p:sldId id="9955" r:id="rId28"/>
    <p:sldId id="9946" r:id="rId29"/>
    <p:sldId id="9944" r:id="rId30"/>
    <p:sldId id="9980" r:id="rId31"/>
    <p:sldId id="1599" r:id="rId32"/>
    <p:sldId id="1600" r:id="rId33"/>
    <p:sldId id="1605" r:id="rId34"/>
    <p:sldId id="1606" r:id="rId35"/>
    <p:sldId id="1608" r:id="rId36"/>
    <p:sldId id="1609" r:id="rId37"/>
    <p:sldId id="1610" r:id="rId38"/>
    <p:sldId id="9957" r:id="rId39"/>
    <p:sldId id="9958" r:id="rId40"/>
    <p:sldId id="9975" r:id="rId41"/>
    <p:sldId id="9959" r:id="rId42"/>
    <p:sldId id="9960" r:id="rId43"/>
    <p:sldId id="381" r:id="rId44"/>
    <p:sldId id="9962" r:id="rId45"/>
    <p:sldId id="9963" r:id="rId46"/>
    <p:sldId id="9964" r:id="rId47"/>
    <p:sldId id="9965" r:id="rId48"/>
    <p:sldId id="383" r:id="rId49"/>
    <p:sldId id="391" r:id="rId50"/>
    <p:sldId id="9976" r:id="rId51"/>
    <p:sldId id="372" r:id="rId52"/>
    <p:sldId id="386" r:id="rId53"/>
    <p:sldId id="9966" r:id="rId54"/>
    <p:sldId id="371" r:id="rId55"/>
    <p:sldId id="9967" r:id="rId56"/>
    <p:sldId id="387" r:id="rId57"/>
    <p:sldId id="9968" r:id="rId58"/>
    <p:sldId id="390" r:id="rId59"/>
    <p:sldId id="9982" r:id="rId60"/>
    <p:sldId id="1505" r:id="rId61"/>
    <p:sldId id="1630" r:id="rId62"/>
    <p:sldId id="1631" r:id="rId63"/>
    <p:sldId id="1632" r:id="rId64"/>
    <p:sldId id="1633" r:id="rId65"/>
    <p:sldId id="9983" r:id="rId66"/>
    <p:sldId id="9940" r:id="rId67"/>
    <p:sldId id="9941" r:id="rId68"/>
    <p:sldId id="9942" r:id="rId69"/>
    <p:sldId id="9943" r:id="rId70"/>
    <p:sldId id="9925" r:id="rId71"/>
    <p:sldId id="6031" r:id="rId72"/>
    <p:sldId id="6037" r:id="rId73"/>
    <p:sldId id="6036" r:id="rId74"/>
    <p:sldId id="6034" r:id="rId75"/>
  </p:sldIdLst>
  <p:sldSz cx="9144000" cy="5143500" type="screen16x9"/>
  <p:notesSz cx="6858000" cy="9144000"/>
  <p:custDataLst>
    <p:tags r:id="rId8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5CC8"/>
    <a:srgbClr val="1F2B88"/>
    <a:srgbClr val="FFC000"/>
    <a:srgbClr val="242C52"/>
    <a:srgbClr val="6880B1"/>
    <a:srgbClr val="FFBB0A"/>
    <a:srgbClr val="FFC600"/>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0" autoAdjust="0"/>
    <p:restoredTop sz="89363"/>
  </p:normalViewPr>
  <p:slideViewPr>
    <p:cSldViewPr snapToGrid="0" snapToObjects="1" showGuides="1">
      <p:cViewPr varScale="1">
        <p:scale>
          <a:sx n="146" d="100"/>
          <a:sy n="146" d="100"/>
        </p:scale>
        <p:origin x="424" y="184"/>
      </p:cViewPr>
      <p:guideLst>
        <p:guide orient="horz" pos="1614"/>
        <p:guide pos="2880"/>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0" Type="http://schemas.openxmlformats.org/officeDocument/2006/relationships/tags" Target="tags/tag3.xml"/><Relationship Id="rId8" Type="http://schemas.openxmlformats.org/officeDocument/2006/relationships/slide" Target="slides/slide5.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handoutMaster" Target="handoutMasters/handoutMaster1.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code.google.com/p/selenium/wiki/PageObjects" TargetMode="External"/><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十一、</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功能测试自动化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0" dirty="0">
                <a:solidFill>
                  <a:srgbClr val="262626"/>
                </a:solidFill>
                <a:effectLst/>
                <a:latin typeface="Calibri" panose="020F0502020204030204" pitchFamily="34" charset="0"/>
                <a:ea typeface="微软雅黑" panose="020B0503020204020204" pitchFamily="34" charset="-122"/>
                <a:cs typeface="Arial" panose="020B0604020202020204" pitchFamily="34" charset="0"/>
              </a:rPr>
              <a:t>面</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向接口的自动化测试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Web</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客户端的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Cypress</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Android</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应用的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数据驱动</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关键字驱动</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自动化测试框架</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274638" y="406400"/>
            <a:ext cx="7407276" cy="4167188"/>
          </a:xfrm>
        </p:spPr>
      </p:sp>
      <p:sp>
        <p:nvSpPr>
          <p:cNvPr id="6861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dirty="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xfrm>
            <a:off x="-274638" y="406400"/>
            <a:ext cx="7407276" cy="4167188"/>
          </a:xfrm>
          <a:noFill/>
          <a:ln>
            <a:solidFill>
              <a:srgbClr val="000000"/>
            </a:solidFill>
            <a:miter lim="800000"/>
          </a:ln>
        </p:spPr>
      </p:sp>
      <p:sp>
        <p:nvSpPr>
          <p:cNvPr id="107522" name="Notes Placeholder 2"/>
          <p:cNvSpPr>
            <a:spLocks noGrp="1"/>
          </p:cNvSpPr>
          <p:nvPr>
            <p:ph type="body" idx="1"/>
          </p:nvPr>
        </p:nvSpPr>
        <p:spPr bwMode="auto">
          <a:xfrm>
            <a:off x="685800" y="4344988"/>
            <a:ext cx="5486400" cy="4113212"/>
          </a:xfrm>
          <a:noFill/>
        </p:spPr>
        <p:txBody>
          <a:bodyPr/>
          <a:lstStyle/>
          <a:p>
            <a:pPr eaLnBrk="1" hangingPunct="1">
              <a:spcBef>
                <a:spcPct val="0"/>
              </a:spcBef>
            </a:pPr>
            <a:endParaRPr lang="zh-CN" altLang="en-US">
              <a:latin typeface="Calibri" panose="020F0502020204030204" pitchFamily="34" charset="0"/>
              <a:ea typeface="宋体" panose="02010600030101010101" pitchFamily="2" charset="-122"/>
            </a:endParaRPr>
          </a:p>
        </p:txBody>
      </p:sp>
      <p:sp>
        <p:nvSpPr>
          <p:cNvPr id="107523" name="Slide Number Placeholder 3"/>
          <p:cNvSpPr>
            <a:spLocks noGrp="1"/>
          </p:cNvSpPr>
          <p:nvPr>
            <p:ph type="sldNum" sz="quarter" idx="5"/>
          </p:nvPr>
        </p:nvSpPr>
        <p:spPr bwMode="auto">
          <a:xfrm>
            <a:off x="3884613" y="8683625"/>
            <a:ext cx="2971800" cy="458788"/>
          </a:xfrm>
          <a:noFill/>
        </p:spPr>
        <p:txBody>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BAE72EE9-5A7B-8047-AAA9-E08E69AEF2FC}" type="slidenum">
              <a:rPr kumimoji="0" lang="zh-CN" altLang="en-US" sz="1200"/>
            </a:fld>
            <a:endParaRPr kumimoji="0" lang="zh-CN"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noRot="1" noChangeAspect="1" noChangeArrowheads="1" noTextEdit="1"/>
          </p:cNvSpPr>
          <p:nvPr>
            <p:ph type="sldImg"/>
          </p:nvPr>
        </p:nvSpPr>
        <p:spPr bwMode="auto">
          <a:xfrm>
            <a:off x="-274638" y="406400"/>
            <a:ext cx="7407276" cy="4167188"/>
          </a:xfrm>
          <a:noFill/>
          <a:ln>
            <a:solidFill>
              <a:srgbClr val="000000"/>
            </a:solidFill>
            <a:miter lim="800000"/>
          </a:ln>
        </p:spPr>
      </p:sp>
      <p:sp>
        <p:nvSpPr>
          <p:cNvPr id="125954" name="Rectangle 3"/>
          <p:cNvSpPr>
            <a:spLocks noGrp="1" noChangeArrowheads="1"/>
          </p:cNvSpPr>
          <p:nvPr>
            <p:ph type="body" idx="1"/>
          </p:nvPr>
        </p:nvSpPr>
        <p:spPr bwMode="auto">
          <a:xfrm>
            <a:off x="685800" y="4344988"/>
            <a:ext cx="5486400" cy="4113212"/>
          </a:xfrm>
          <a:noFill/>
        </p:spPr>
        <p:txBody>
          <a:bodyPr/>
          <a:lstStyle/>
          <a:p>
            <a:pPr eaLnBrk="1" hangingPunct="1"/>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i="0" kern="1200" dirty="0">
                <a:solidFill>
                  <a:schemeClr val="tx1"/>
                </a:solidFill>
                <a:latin typeface="Arial" panose="020B0604020202020204" pitchFamily="34" charset="0"/>
                <a:ea typeface="楷体" panose="02010609060101010101" charset="-122"/>
                <a:cs typeface="楷体" panose="02010609060101010101" charset="-122"/>
              </a:rPr>
              <a:t>，有时绕不过去，有时无需绕过去</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i="0" kern="1200" dirty="0">
                <a:solidFill>
                  <a:schemeClr val="tx1"/>
                </a:solidFill>
                <a:latin typeface="Arial" panose="020B0604020202020204" pitchFamily="34" charset="0"/>
                <a:ea typeface="楷体" panose="02010609060101010101" charset="-122"/>
                <a:cs typeface="楷体" panose="02010609060101010101" charset="-122"/>
              </a:rPr>
              <a:t>，有时绕不过去，有时无需绕过去</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xfrm>
            <a:off x="-274638" y="406400"/>
            <a:ext cx="7407276" cy="4167188"/>
          </a:xfrm>
        </p:spPr>
      </p:sp>
      <p:sp>
        <p:nvSpPr>
          <p:cNvPr id="13721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xfrm>
            <a:off x="-274638" y="406400"/>
            <a:ext cx="7407276" cy="4167188"/>
          </a:xfrm>
        </p:spPr>
      </p:sp>
      <p:sp>
        <p:nvSpPr>
          <p:cNvPr id="13721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82" name="Rectangle 2"/>
          <p:cNvSpPr>
            <a:spLocks noGrp="1" noRot="1" noChangeAspect="1" noChangeArrowheads="1" noTextEdit="1"/>
          </p:cNvSpPr>
          <p:nvPr>
            <p:ph type="sldImg"/>
          </p:nvPr>
        </p:nvSpPr>
        <p:spPr>
          <a:xfrm>
            <a:off x="-274638" y="406400"/>
            <a:ext cx="7407276" cy="4167188"/>
          </a:xfrm>
        </p:spPr>
      </p:sp>
      <p:sp>
        <p:nvSpPr>
          <p:cNvPr id="2170883"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82" name="Rectangle 2"/>
          <p:cNvSpPr>
            <a:spLocks noGrp="1" noRot="1" noChangeAspect="1" noChangeArrowheads="1" noTextEdit="1"/>
          </p:cNvSpPr>
          <p:nvPr>
            <p:ph type="sldImg"/>
          </p:nvPr>
        </p:nvSpPr>
        <p:spPr>
          <a:xfrm>
            <a:off x="-274638" y="406400"/>
            <a:ext cx="7407276" cy="4167188"/>
          </a:xfrm>
        </p:spPr>
      </p:sp>
      <p:sp>
        <p:nvSpPr>
          <p:cNvPr id="2170883"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r>
              <a:rPr lang="en-US" altLang="zh-CN" dirty="0"/>
              <a:t>http://</a:t>
            </a:r>
            <a:r>
              <a:rPr lang="en-US" altLang="zh-CN" dirty="0" err="1"/>
              <a:t>blog.activelylazy.co.uk</a:t>
            </a:r>
            <a:r>
              <a:rPr lang="en-US" altLang="zh-CN" dirty="0"/>
              <a:t>/2011/07/09/page-objects-in-selenium-2-0/</a:t>
            </a:r>
            <a:endParaRPr lang="en-US" altLang="zh-CN" dirty="0"/>
          </a:p>
          <a:p>
            <a:endParaRPr lang="en-US" altLang="zh-CN" dirty="0"/>
          </a:p>
          <a:p>
            <a:r>
              <a:rPr lang="en-US" altLang="zh-CN" sz="1200" b="1" kern="1200" dirty="0">
                <a:solidFill>
                  <a:schemeClr val="tx1"/>
                </a:solidFill>
                <a:latin typeface="+mn-lt"/>
                <a:ea typeface="+mn-ea"/>
                <a:cs typeface="+mn-cs"/>
              </a:rPr>
              <a:t>Tests with Page Objects</a:t>
            </a:r>
            <a:endParaRPr lang="en-US" altLang="zh-CN" sz="1200" b="1" kern="1200" dirty="0">
              <a:solidFill>
                <a:schemeClr val="tx1"/>
              </a:solidFill>
              <a:latin typeface="+mn-lt"/>
              <a:ea typeface="+mn-ea"/>
              <a:cs typeface="+mn-cs"/>
            </a:endParaRPr>
          </a:p>
          <a:p>
            <a:r>
              <a:rPr lang="en-US" altLang="zh-CN" sz="1200" b="0" kern="1200" dirty="0">
                <a:solidFill>
                  <a:schemeClr val="tx1"/>
                </a:solidFill>
                <a:latin typeface="+mn-lt"/>
                <a:ea typeface="+mn-ea"/>
                <a:cs typeface="+mn-cs"/>
              </a:rPr>
              <a:t>The page object encapsulates all the logic about how to perform certain actions. Our test now only needs to deal with what to actually do – so what does our test look like now?</a:t>
            </a:r>
            <a:endParaRPr lang="en-US" altLang="zh-CN" sz="1200" b="0" kern="1200" dirty="0">
              <a:solidFill>
                <a:schemeClr val="tx1"/>
              </a:solidFill>
              <a:latin typeface="+mn-lt"/>
              <a:ea typeface="+mn-ea"/>
              <a:cs typeface="+mn-cs"/>
            </a:endParaRPr>
          </a:p>
          <a:p>
            <a:r>
              <a:rPr lang="en-US" altLang="zh-CN" sz="1200" b="0" kern="1200" dirty="0" err="1">
                <a:solidFill>
                  <a:schemeClr val="tx1"/>
                </a:solidFill>
                <a:latin typeface="+mn-lt"/>
                <a:ea typeface="+mn-ea"/>
                <a:cs typeface="+mn-cs"/>
              </a:rPr>
              <a:t>AmazonHomePage</a:t>
            </a:r>
            <a:r>
              <a:rPr lang="en-US" altLang="zh-CN" sz="1200" b="0" kern="1200" dirty="0">
                <a:solidFill>
                  <a:schemeClr val="tx1"/>
                </a:solidFill>
                <a:latin typeface="+mn-lt"/>
                <a:ea typeface="+mn-ea"/>
                <a:cs typeface="+mn-cs"/>
              </a:rPr>
              <a:t> </a:t>
            </a:r>
            <a:r>
              <a:rPr lang="en-US" altLang="zh-CN" sz="1200" b="0" kern="1200" dirty="0" err="1">
                <a:solidFill>
                  <a:schemeClr val="tx1"/>
                </a:solidFill>
                <a:latin typeface="+mn-lt"/>
                <a:ea typeface="+mn-ea"/>
                <a:cs typeface="+mn-cs"/>
              </a:rPr>
              <a:t>homePage</a:t>
            </a:r>
            <a:r>
              <a:rPr lang="en-US" altLang="zh-CN" sz="1200" b="0" kern="1200" dirty="0">
                <a:solidFill>
                  <a:schemeClr val="tx1"/>
                </a:solidFill>
                <a:latin typeface="+mn-lt"/>
                <a:ea typeface="+mn-ea"/>
                <a:cs typeface="+mn-cs"/>
              </a:rPr>
              <a:t> = </a:t>
            </a:r>
            <a:r>
              <a:rPr lang="en-US" altLang="zh-CN" sz="1200" b="0" kern="1200" dirty="0" err="1">
                <a:solidFill>
                  <a:schemeClr val="tx1"/>
                </a:solidFill>
                <a:latin typeface="+mn-lt"/>
                <a:ea typeface="+mn-ea"/>
                <a:cs typeface="+mn-cs"/>
              </a:rPr>
              <a:t>AmazonHomePage.navigateTo</a:t>
            </a:r>
            <a:r>
              <a:rPr lang="en-US" altLang="zh-CN" sz="1200" b="0" kern="1200" dirty="0">
                <a:solidFill>
                  <a:schemeClr val="tx1"/>
                </a:solidFill>
                <a:latin typeface="+mn-lt"/>
                <a:ea typeface="+mn-ea"/>
                <a:cs typeface="+mn-cs"/>
              </a:rPr>
              <a:t>(driver);</a:t>
            </a:r>
            <a:endParaRPr lang="en-US" altLang="zh-CN" sz="1200" b="0" kern="1200" dirty="0">
              <a:solidFill>
                <a:schemeClr val="tx1"/>
              </a:solidFill>
              <a:latin typeface="+mn-lt"/>
              <a:ea typeface="+mn-ea"/>
              <a:cs typeface="+mn-cs"/>
            </a:endParaRPr>
          </a:p>
          <a:p>
            <a:r>
              <a:rPr lang="en-US" altLang="zh-CN" sz="1200" b="0" kern="1200" dirty="0" err="1">
                <a:solidFill>
                  <a:schemeClr val="tx1"/>
                </a:solidFill>
                <a:latin typeface="+mn-lt"/>
                <a:ea typeface="+mn-ea"/>
                <a:cs typeface="+mn-cs"/>
              </a:rPr>
              <a:t>AmazonSearchResultsPage</a:t>
            </a:r>
            <a:r>
              <a:rPr lang="en-US" altLang="zh-CN" sz="1200" b="0" kern="1200" dirty="0">
                <a:solidFill>
                  <a:schemeClr val="tx1"/>
                </a:solidFill>
                <a:latin typeface="+mn-lt"/>
                <a:ea typeface="+mn-ea"/>
                <a:cs typeface="+mn-cs"/>
              </a:rPr>
              <a:t> </a:t>
            </a:r>
            <a:r>
              <a:rPr lang="en-US" altLang="zh-CN" sz="1200" b="0" kern="1200" dirty="0" err="1">
                <a:solidFill>
                  <a:schemeClr val="tx1"/>
                </a:solidFill>
                <a:latin typeface="+mn-lt"/>
                <a:ea typeface="+mn-ea"/>
                <a:cs typeface="+mn-cs"/>
              </a:rPr>
              <a:t>resultsPage</a:t>
            </a:r>
            <a:r>
              <a:rPr lang="en-US" altLang="zh-CN" sz="1200" b="0" kern="1200" dirty="0">
                <a:solidFill>
                  <a:schemeClr val="tx1"/>
                </a:solidFill>
                <a:latin typeface="+mn-lt"/>
                <a:ea typeface="+mn-ea"/>
                <a:cs typeface="+mn-cs"/>
              </a:rPr>
              <a:t> =</a:t>
            </a:r>
            <a:endParaRPr lang="en-US" altLang="zh-CN" sz="1200" b="0" kern="1200" dirty="0">
              <a:solidFill>
                <a:schemeClr val="tx1"/>
              </a:solidFill>
              <a:latin typeface="+mn-lt"/>
              <a:ea typeface="+mn-ea"/>
              <a:cs typeface="+mn-cs"/>
            </a:endParaRPr>
          </a:p>
          <a:p>
            <a:r>
              <a:rPr lang="en-US" altLang="zh-CN" sz="1200" b="0" kern="1200" dirty="0">
                <a:solidFill>
                  <a:schemeClr val="tx1"/>
                </a:solidFill>
                <a:latin typeface="+mn-lt"/>
                <a:ea typeface="+mn-ea"/>
                <a:cs typeface="+mn-cs"/>
              </a:rPr>
              <a:t>    </a:t>
            </a:r>
            <a:r>
              <a:rPr lang="en-US" altLang="zh-CN" sz="1200" b="0" kern="1200" dirty="0" err="1">
                <a:solidFill>
                  <a:schemeClr val="tx1"/>
                </a:solidFill>
                <a:latin typeface="+mn-lt"/>
                <a:ea typeface="+mn-ea"/>
                <a:cs typeface="+mn-cs"/>
              </a:rPr>
              <a:t>homePage.searchFor</a:t>
            </a:r>
            <a:r>
              <a:rPr lang="en-US" altLang="zh-CN" sz="1200" b="0" kern="1200" dirty="0">
                <a:solidFill>
                  <a:schemeClr val="tx1"/>
                </a:solidFill>
                <a:latin typeface="+mn-lt"/>
                <a:ea typeface="+mn-ea"/>
                <a:cs typeface="+mn-cs"/>
              </a:rPr>
              <a:t>("</a:t>
            </a:r>
            <a:r>
              <a:rPr lang="en-US" altLang="zh-CN" sz="1200" b="0" kern="1200" dirty="0" err="1">
                <a:solidFill>
                  <a:schemeClr val="tx1"/>
                </a:solidFill>
                <a:latin typeface="+mn-lt"/>
                <a:ea typeface="+mn-ea"/>
                <a:cs typeface="+mn-cs"/>
              </a:rPr>
              <a:t>iain</a:t>
            </a:r>
            <a:r>
              <a:rPr lang="en-US" altLang="zh-CN" sz="1200" b="0" kern="1200" dirty="0">
                <a:solidFill>
                  <a:schemeClr val="tx1"/>
                </a:solidFill>
                <a:latin typeface="+mn-lt"/>
                <a:ea typeface="+mn-ea"/>
                <a:cs typeface="+mn-cs"/>
              </a:rPr>
              <a:t> banks");</a:t>
            </a:r>
            <a:endParaRPr lang="en-US" altLang="zh-CN" sz="1200" b="0" kern="1200" dirty="0">
              <a:solidFill>
                <a:schemeClr val="tx1"/>
              </a:solidFill>
              <a:latin typeface="+mn-lt"/>
              <a:ea typeface="+mn-ea"/>
              <a:cs typeface="+mn-cs"/>
            </a:endParaRPr>
          </a:p>
          <a:p>
            <a:r>
              <a:rPr lang="en-US" altLang="zh-CN" sz="1200" b="0" kern="1200" dirty="0" err="1">
                <a:solidFill>
                  <a:schemeClr val="tx1"/>
                </a:solidFill>
                <a:latin typeface="+mn-lt"/>
                <a:ea typeface="+mn-ea"/>
                <a:cs typeface="+mn-cs"/>
              </a:rPr>
              <a:t>assertThat</a:t>
            </a:r>
            <a:r>
              <a:rPr lang="en-US" altLang="zh-CN" sz="1200" b="0" kern="1200" dirty="0">
                <a:solidFill>
                  <a:schemeClr val="tx1"/>
                </a:solidFill>
                <a:latin typeface="+mn-lt"/>
                <a:ea typeface="+mn-ea"/>
                <a:cs typeface="+mn-cs"/>
              </a:rPr>
              <a:t>(</a:t>
            </a:r>
            <a:r>
              <a:rPr lang="en-US" altLang="zh-CN" sz="1200" b="0" kern="1200" dirty="0" err="1">
                <a:solidFill>
                  <a:schemeClr val="tx1"/>
                </a:solidFill>
                <a:latin typeface="+mn-lt"/>
                <a:ea typeface="+mn-ea"/>
                <a:cs typeface="+mn-cs"/>
              </a:rPr>
              <a:t>resultsPage.getTopResultTitle</a:t>
            </a:r>
            <a:r>
              <a:rPr lang="en-US" altLang="zh-CN" sz="1200" b="0" kern="1200" dirty="0">
                <a:solidFill>
                  <a:schemeClr val="tx1"/>
                </a:solidFill>
                <a:latin typeface="+mn-lt"/>
                <a:ea typeface="+mn-ea"/>
                <a:cs typeface="+mn-cs"/>
              </a:rPr>
              <a:t>(), is("Transition"));</a:t>
            </a:r>
            <a:endParaRPr lang="en-US" altLang="zh-CN" sz="1200" b="0" kern="1200" dirty="0">
              <a:solidFill>
                <a:schemeClr val="tx1"/>
              </a:solidFill>
              <a:latin typeface="+mn-lt"/>
              <a:ea typeface="+mn-ea"/>
              <a:cs typeface="+mn-cs"/>
            </a:endParaRPr>
          </a:p>
          <a:p>
            <a:r>
              <a:rPr lang="en-US" altLang="zh-CN" sz="1200" b="0" kern="1200" dirty="0">
                <a:solidFill>
                  <a:schemeClr val="tx1"/>
                </a:solidFill>
                <a:latin typeface="+mn-lt"/>
                <a:ea typeface="+mn-ea"/>
                <a:cs typeface="+mn-cs"/>
              </a:rPr>
              <a:t>This is a pretty neat </a:t>
            </a:r>
            <a:r>
              <a:rPr lang="en-US" altLang="zh-CN" sz="1200" b="0" i="1" kern="1200" dirty="0">
                <a:solidFill>
                  <a:schemeClr val="tx1"/>
                </a:solidFill>
                <a:latin typeface="+mn-lt"/>
                <a:ea typeface="+mn-ea"/>
                <a:cs typeface="+mn-cs"/>
              </a:rPr>
              <a:t>specification</a:t>
            </a:r>
            <a:r>
              <a:rPr lang="en-US" altLang="zh-CN" sz="1200" b="0" i="0" kern="1200" dirty="0">
                <a:solidFill>
                  <a:schemeClr val="tx1"/>
                </a:solidFill>
                <a:latin typeface="+mn-lt"/>
                <a:ea typeface="+mn-ea"/>
                <a:cs typeface="+mn-cs"/>
              </a:rPr>
              <a:t> for our test: given a user on the amazon home page, when the user searches for ‘</a:t>
            </a:r>
            <a:r>
              <a:rPr lang="en-US" altLang="zh-CN" sz="1200" b="0" i="0" kern="1200" dirty="0" err="1">
                <a:solidFill>
                  <a:schemeClr val="tx1"/>
                </a:solidFill>
                <a:latin typeface="+mn-lt"/>
                <a:ea typeface="+mn-ea"/>
                <a:cs typeface="+mn-cs"/>
              </a:rPr>
              <a:t>iain</a:t>
            </a:r>
            <a:r>
              <a:rPr lang="en-US" altLang="zh-CN" sz="1200" b="0" i="0" kern="1200" dirty="0">
                <a:solidFill>
                  <a:schemeClr val="tx1"/>
                </a:solidFill>
                <a:latin typeface="+mn-lt"/>
                <a:ea typeface="+mn-ea"/>
                <a:cs typeface="+mn-cs"/>
              </a:rPr>
              <a:t> banks’, then the title of the top result is ‘Transition’.</a:t>
            </a:r>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There’s no </a:t>
            </a:r>
            <a:r>
              <a:rPr lang="en-US" altLang="zh-CN" sz="1200" b="0" i="1" kern="1200" dirty="0">
                <a:solidFill>
                  <a:schemeClr val="tx1"/>
                </a:solidFill>
                <a:latin typeface="+mn-lt"/>
                <a:ea typeface="+mn-ea"/>
                <a:cs typeface="+mn-cs"/>
              </a:rPr>
              <a:t>implementation</a:t>
            </a:r>
            <a:r>
              <a:rPr lang="en-US" altLang="zh-CN" sz="1200" b="0" i="0" kern="1200" dirty="0">
                <a:solidFill>
                  <a:schemeClr val="tx1"/>
                </a:solidFill>
                <a:latin typeface="+mn-lt"/>
                <a:ea typeface="+mn-ea"/>
                <a:cs typeface="+mn-cs"/>
              </a:rPr>
              <a:t> details in our test now. If any of the implementation details around searching change – we only need to change our page object. </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重难点小结</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测试需求分析、探索式测试、</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SBTM</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、自动化测试脚本开发与维护</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课后实践练习</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Font typeface="Wingdings" panose="05000000000000000000" pitchFamily="2" charset="2"/>
              <a:buChar char=""/>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基于</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Selenium</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的系统功能测试实验</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Font typeface="Wingdings" panose="05000000000000000000" pitchFamily="2" charset="2"/>
              <a:buChar char=""/>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部署自动化测试框架</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82" name="Rectangle 2"/>
          <p:cNvSpPr>
            <a:spLocks noGrp="1" noRot="1" noChangeAspect="1" noChangeArrowheads="1" noTextEdit="1"/>
          </p:cNvSpPr>
          <p:nvPr>
            <p:ph type="sldImg"/>
          </p:nvPr>
        </p:nvSpPr>
        <p:spPr>
          <a:xfrm>
            <a:off x="-274638" y="406400"/>
            <a:ext cx="7407276" cy="4167188"/>
          </a:xfrm>
        </p:spPr>
      </p:sp>
      <p:sp>
        <p:nvSpPr>
          <p:cNvPr id="2170883"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r>
              <a:rPr lang="en-US" altLang="zh-CN" sz="1200" kern="1200" dirty="0">
                <a:solidFill>
                  <a:schemeClr val="tx1"/>
                </a:solidFill>
                <a:latin typeface="+mn-lt"/>
                <a:ea typeface="+mn-ea"/>
                <a:cs typeface="+mn-cs"/>
              </a:rPr>
              <a:t>In order to support the </a:t>
            </a:r>
            <a:r>
              <a:rPr lang="en-US" altLang="zh-CN" sz="1200" u="sng" kern="1200" dirty="0">
                <a:solidFill>
                  <a:schemeClr val="tx1"/>
                </a:solidFill>
                <a:latin typeface="+mn-lt"/>
                <a:ea typeface="+mn-ea"/>
                <a:cs typeface="+mn-cs"/>
                <a:hlinkClick r:id="rId3"/>
              </a:rPr>
              <a:t>PageObject pattern, WebDriver's support library contains a factory class.</a:t>
            </a: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434" name="Rectangle 2"/>
          <p:cNvSpPr>
            <a:spLocks noGrp="1" noRot="1" noChangeAspect="1" noChangeArrowheads="1" noTextEdit="1"/>
          </p:cNvSpPr>
          <p:nvPr>
            <p:ph type="sldImg"/>
          </p:nvPr>
        </p:nvSpPr>
        <p:spPr>
          <a:xfrm>
            <a:off x="-274638" y="406400"/>
            <a:ext cx="7407276" cy="4167188"/>
          </a:xfrm>
        </p:spPr>
      </p:sp>
      <p:sp>
        <p:nvSpPr>
          <p:cNvPr id="2194435" name="Rectangle 3"/>
          <p:cNvSpPr>
            <a:spLocks noGrp="1" noChangeArrowheads="1"/>
          </p:cNvSpPr>
          <p:nvPr>
            <p:ph type="body" idx="1"/>
          </p:nvPr>
        </p:nvSpPr>
        <p:spPr bwMode="auto">
          <a:xfrm>
            <a:off x="686367" y="4344301"/>
            <a:ext cx="5486400" cy="4113423"/>
          </a:xfrm>
          <a:prstGeom prst="rect">
            <a:avLst/>
          </a:prstGeom>
          <a:noFill/>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GB" altLang="zh-CN" b="0" i="0" dirty="0">
                <a:solidFill>
                  <a:srgbClr val="000000"/>
                </a:solidFill>
                <a:effectLst/>
                <a:latin typeface="Helvetica Neue" panose="02000503000000020004" pitchFamily="2" charset="0"/>
              </a:rPr>
              <a:t>Appium</a:t>
            </a:r>
            <a:r>
              <a:rPr lang="zh-CN" altLang="en-US" b="0" i="0" dirty="0">
                <a:solidFill>
                  <a:srgbClr val="000000"/>
                </a:solidFill>
                <a:effectLst/>
                <a:latin typeface="Helvetica Neue" panose="02000503000000020004" pitchFamily="2" charset="0"/>
              </a:rPr>
              <a:t>是基于</a:t>
            </a:r>
            <a:r>
              <a:rPr lang="en-GB" altLang="zh-CN" b="0" i="0" dirty="0" err="1">
                <a:solidFill>
                  <a:srgbClr val="000000"/>
                </a:solidFill>
                <a:effectLst/>
                <a:latin typeface="Helvetica Neue" panose="02000503000000020004" pitchFamily="2" charset="0"/>
              </a:rPr>
              <a:t>UIAutomator</a:t>
            </a:r>
            <a:r>
              <a:rPr lang="zh-CN" altLang="en-US" b="0" i="0" dirty="0">
                <a:solidFill>
                  <a:srgbClr val="000000"/>
                </a:solidFill>
                <a:effectLst/>
                <a:latin typeface="Helvetica Neue" panose="02000503000000020004" pitchFamily="2" charset="0"/>
              </a:rPr>
              <a:t>框架实现的。</a:t>
            </a:r>
            <a:r>
              <a:rPr lang="en-GB" altLang="zh-CN" b="0" i="0" dirty="0">
                <a:solidFill>
                  <a:srgbClr val="000000"/>
                </a:solidFill>
                <a:effectLst/>
                <a:latin typeface="Helvetica Neue" panose="02000503000000020004" pitchFamily="2" charset="0"/>
              </a:rPr>
              <a:t>Appium</a:t>
            </a:r>
            <a:r>
              <a:rPr lang="zh-CN" altLang="en-US" b="0" i="0" dirty="0">
                <a:solidFill>
                  <a:srgbClr val="000000"/>
                </a:solidFill>
                <a:effectLst/>
                <a:latin typeface="Helvetica Neue" panose="02000503000000020004" pitchFamily="2" charset="0"/>
              </a:rPr>
              <a:t>测试进程与目标应用进程是分开的，所以</a:t>
            </a:r>
            <a:r>
              <a:rPr lang="en-GB" altLang="zh-CN" b="0" i="0" dirty="0">
                <a:solidFill>
                  <a:srgbClr val="000000"/>
                </a:solidFill>
                <a:effectLst/>
                <a:latin typeface="Helvetica Neue" panose="02000503000000020004" pitchFamily="2" charset="0"/>
              </a:rPr>
              <a:t>Appium</a:t>
            </a:r>
            <a:r>
              <a:rPr lang="zh-CN" altLang="en-US" b="0" i="0" dirty="0">
                <a:solidFill>
                  <a:srgbClr val="000000"/>
                </a:solidFill>
                <a:effectLst/>
                <a:latin typeface="Helvetica Neue" panose="02000503000000020004" pitchFamily="2" charset="0"/>
              </a:rPr>
              <a:t>不能直接访问目标应用的各种</a:t>
            </a:r>
            <a:r>
              <a:rPr lang="en-GB" altLang="zh-CN" b="0" i="0" dirty="0">
                <a:solidFill>
                  <a:srgbClr val="000000"/>
                </a:solidFill>
                <a:effectLst/>
                <a:latin typeface="Helvetica Neue" panose="02000503000000020004" pitchFamily="2" charset="0"/>
              </a:rPr>
              <a:t>element</a:t>
            </a:r>
            <a:r>
              <a:rPr lang="zh-CN" altLang="en-US" b="0" i="0" dirty="0">
                <a:solidFill>
                  <a:srgbClr val="000000"/>
                </a:solidFill>
                <a:effectLst/>
                <a:latin typeface="Helvetica Neue" panose="02000503000000020004" pitchFamily="2" charset="0"/>
              </a:rPr>
              <a:t>属性进行</a:t>
            </a:r>
            <a:r>
              <a:rPr lang="en-GB" altLang="zh-CN" b="0" i="0" dirty="0" err="1">
                <a:solidFill>
                  <a:srgbClr val="000000"/>
                </a:solidFill>
                <a:effectLst/>
                <a:latin typeface="Helvetica Neue" panose="02000503000000020004" pitchFamily="2" charset="0"/>
              </a:rPr>
              <a:t>copy&amp;paste</a:t>
            </a:r>
            <a:r>
              <a:rPr lang="zh-CN" altLang="en-GB" b="0" i="0" dirty="0">
                <a:solidFill>
                  <a:srgbClr val="000000"/>
                </a:solidFill>
                <a:effectLst/>
                <a:latin typeface="Helvetica Neue" panose="02000503000000020004" pitchFamily="2" charset="0"/>
              </a:rPr>
              <a:t>，</a:t>
            </a:r>
            <a:r>
              <a:rPr lang="zh-CN" altLang="en-US" b="0" i="0" dirty="0">
                <a:solidFill>
                  <a:srgbClr val="000000"/>
                </a:solidFill>
                <a:effectLst/>
                <a:latin typeface="Helvetica Neue" panose="02000503000000020004" pitchFamily="2" charset="0"/>
              </a:rPr>
              <a:t>而只能模拟触发相应的事件对目标应用进行操作。这就好比触摸屏监控驱动和目标应用的关系：驱动监控到用户点击屏幕的事件后，驱动就会去判断点击的位置是否是一个文本框，如果是的话，就去打开系统键盘给用户进行输入。</a:t>
            </a:r>
            <a:endParaRPr lang="zh-CN" altLang="en-US" b="0" i="0" dirty="0">
              <a:solidFill>
                <a:srgbClr val="000000"/>
              </a:solidFill>
              <a:effectLst/>
              <a:latin typeface="Helvetica Neue" panose="02000503000000020004" pitchFamily="2" charset="0"/>
            </a:endParaRPr>
          </a:p>
          <a:p>
            <a:pPr algn="l"/>
            <a:r>
              <a:rPr lang="zh-CN" altLang="en-US" b="0" i="0" dirty="0">
                <a:solidFill>
                  <a:srgbClr val="000000"/>
                </a:solidFill>
                <a:effectLst/>
                <a:latin typeface="Helvetica Neue" panose="02000503000000020004" pitchFamily="2" charset="0"/>
              </a:rPr>
              <a:t>　　</a:t>
            </a:r>
            <a:r>
              <a:rPr lang="en-GB" altLang="zh-CN" b="0" i="0" dirty="0" err="1">
                <a:solidFill>
                  <a:srgbClr val="000000"/>
                </a:solidFill>
                <a:effectLst/>
                <a:latin typeface="Helvetica Neue" panose="02000503000000020004" pitchFamily="2" charset="0"/>
              </a:rPr>
              <a:t>Robotium</a:t>
            </a:r>
            <a:r>
              <a:rPr lang="zh-CN" altLang="en-US" b="0" i="0" dirty="0">
                <a:solidFill>
                  <a:srgbClr val="000000"/>
                </a:solidFill>
                <a:effectLst/>
                <a:latin typeface="Helvetica Neue" panose="02000503000000020004" pitchFamily="2" charset="0"/>
              </a:rPr>
              <a:t>是基于</a:t>
            </a:r>
            <a:r>
              <a:rPr lang="en-GB" altLang="zh-CN" b="0" i="0" dirty="0">
                <a:solidFill>
                  <a:srgbClr val="000000"/>
                </a:solidFill>
                <a:effectLst/>
                <a:latin typeface="Helvetica Neue" panose="02000503000000020004" pitchFamily="2" charset="0"/>
              </a:rPr>
              <a:t>Instrumentation</a:t>
            </a:r>
            <a:r>
              <a:rPr lang="zh-CN" altLang="en-US" b="0" i="0" dirty="0">
                <a:solidFill>
                  <a:srgbClr val="000000"/>
                </a:solidFill>
                <a:effectLst/>
                <a:latin typeface="Helvetica Neue" panose="02000503000000020004" pitchFamily="2" charset="0"/>
              </a:rPr>
              <a:t>框架的。</a:t>
            </a:r>
            <a:r>
              <a:rPr lang="en-GB" altLang="zh-CN" b="0" i="0" dirty="0" err="1">
                <a:solidFill>
                  <a:srgbClr val="000000"/>
                </a:solidFill>
                <a:effectLst/>
                <a:latin typeface="Helvetica Neue" panose="02000503000000020004" pitchFamily="2" charset="0"/>
              </a:rPr>
              <a:t>Robotium</a:t>
            </a:r>
            <a:r>
              <a:rPr lang="zh-CN" altLang="en-US" b="0" i="0" dirty="0">
                <a:solidFill>
                  <a:srgbClr val="000000"/>
                </a:solidFill>
                <a:effectLst/>
                <a:latin typeface="Helvetica Neue" panose="02000503000000020004" pitchFamily="2" charset="0"/>
              </a:rPr>
              <a:t>测试进程与目标应用是在同一个进程中作为两个不同的线程运行的。也就是说</a:t>
            </a:r>
            <a:r>
              <a:rPr lang="en-GB" altLang="zh-CN" b="0" i="0" dirty="0" err="1">
                <a:solidFill>
                  <a:srgbClr val="000000"/>
                </a:solidFill>
                <a:effectLst/>
                <a:latin typeface="Helvetica Neue" panose="02000503000000020004" pitchFamily="2" charset="0"/>
              </a:rPr>
              <a:t>Robotium</a:t>
            </a:r>
            <a:r>
              <a:rPr lang="zh-CN" altLang="en-US" b="0" i="0" dirty="0">
                <a:solidFill>
                  <a:srgbClr val="000000"/>
                </a:solidFill>
                <a:effectLst/>
                <a:latin typeface="Helvetica Neue" panose="02000503000000020004" pitchFamily="2" charset="0"/>
              </a:rPr>
              <a:t>测试线程是有办法直接访问目标应用的各种</a:t>
            </a:r>
            <a:r>
              <a:rPr lang="en-GB" altLang="zh-CN" b="0" i="0" dirty="0">
                <a:solidFill>
                  <a:srgbClr val="000000"/>
                </a:solidFill>
                <a:effectLst/>
                <a:latin typeface="Helvetica Neue" panose="02000503000000020004" pitchFamily="2" charset="0"/>
              </a:rPr>
              <a:t>element</a:t>
            </a:r>
            <a:r>
              <a:rPr lang="zh-CN" altLang="en-US" b="0" i="0" dirty="0">
                <a:solidFill>
                  <a:srgbClr val="000000"/>
                </a:solidFill>
                <a:effectLst/>
                <a:latin typeface="Helvetica Neue" panose="02000503000000020004" pitchFamily="2" charset="0"/>
              </a:rPr>
              <a:t>属性的，可以访问浮层，</a:t>
            </a:r>
            <a:r>
              <a:rPr lang="en-GB" altLang="zh-CN" b="0" i="0" dirty="0">
                <a:solidFill>
                  <a:srgbClr val="000000"/>
                </a:solidFill>
                <a:effectLst/>
                <a:latin typeface="Helvetica Neue" panose="02000503000000020004" pitchFamily="2" charset="0"/>
              </a:rPr>
              <a:t>Intent</a:t>
            </a:r>
            <a:r>
              <a:rPr lang="zh-CN" altLang="en-US" b="0" i="0" dirty="0">
                <a:solidFill>
                  <a:srgbClr val="000000"/>
                </a:solidFill>
                <a:effectLst/>
                <a:latin typeface="Helvetica Neue" panose="02000503000000020004" pitchFamily="2" charset="0"/>
              </a:rPr>
              <a:t>之类的。所以它根本不需要触发任何事件，直接就可以在内部修改相应的数据</a:t>
            </a:r>
            <a:endParaRPr lang="zh-CN" altLang="en-US" b="0" i="0" dirty="0">
              <a:solidFill>
                <a:srgbClr val="000000"/>
              </a:solidFill>
              <a:effectLst/>
              <a:latin typeface="Helvetica Neue" panose="02000503000000020004" pitchFamily="2"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GB" altLang="zh-CN" b="0" i="0" dirty="0">
                <a:solidFill>
                  <a:srgbClr val="000000"/>
                </a:solidFill>
                <a:effectLst/>
                <a:latin typeface="Helvetica Neue" panose="02000503000000020004" pitchFamily="2" charset="0"/>
              </a:rPr>
              <a:t>Appium</a:t>
            </a:r>
            <a:r>
              <a:rPr lang="zh-CN" altLang="en-US" b="0" i="0" dirty="0">
                <a:solidFill>
                  <a:srgbClr val="000000"/>
                </a:solidFill>
                <a:effectLst/>
                <a:latin typeface="Helvetica Neue" panose="02000503000000020004" pitchFamily="2" charset="0"/>
              </a:rPr>
              <a:t>是基于</a:t>
            </a:r>
            <a:r>
              <a:rPr lang="en-GB" altLang="zh-CN" b="0" i="0" dirty="0" err="1">
                <a:solidFill>
                  <a:srgbClr val="000000"/>
                </a:solidFill>
                <a:effectLst/>
                <a:latin typeface="Helvetica Neue" panose="02000503000000020004" pitchFamily="2" charset="0"/>
              </a:rPr>
              <a:t>UIAutomator</a:t>
            </a:r>
            <a:r>
              <a:rPr lang="zh-CN" altLang="en-US" b="0" i="0" dirty="0">
                <a:solidFill>
                  <a:srgbClr val="000000"/>
                </a:solidFill>
                <a:effectLst/>
                <a:latin typeface="Helvetica Neue" panose="02000503000000020004" pitchFamily="2" charset="0"/>
              </a:rPr>
              <a:t>框架实现的。</a:t>
            </a:r>
            <a:r>
              <a:rPr lang="en-GB" altLang="zh-CN" b="0" i="0" dirty="0">
                <a:solidFill>
                  <a:srgbClr val="000000"/>
                </a:solidFill>
                <a:effectLst/>
                <a:latin typeface="Helvetica Neue" panose="02000503000000020004" pitchFamily="2" charset="0"/>
              </a:rPr>
              <a:t>Appium</a:t>
            </a:r>
            <a:r>
              <a:rPr lang="zh-CN" altLang="en-US" b="0" i="0" dirty="0">
                <a:solidFill>
                  <a:srgbClr val="000000"/>
                </a:solidFill>
                <a:effectLst/>
                <a:latin typeface="Helvetica Neue" panose="02000503000000020004" pitchFamily="2" charset="0"/>
              </a:rPr>
              <a:t>测试进程与目标应用进程是分开的，所以</a:t>
            </a:r>
            <a:r>
              <a:rPr lang="en-GB" altLang="zh-CN" b="0" i="0" dirty="0">
                <a:solidFill>
                  <a:srgbClr val="000000"/>
                </a:solidFill>
                <a:effectLst/>
                <a:latin typeface="Helvetica Neue" panose="02000503000000020004" pitchFamily="2" charset="0"/>
              </a:rPr>
              <a:t>Appium</a:t>
            </a:r>
            <a:r>
              <a:rPr lang="zh-CN" altLang="en-US" b="0" i="0" dirty="0">
                <a:solidFill>
                  <a:srgbClr val="000000"/>
                </a:solidFill>
                <a:effectLst/>
                <a:latin typeface="Helvetica Neue" panose="02000503000000020004" pitchFamily="2" charset="0"/>
              </a:rPr>
              <a:t>不能直接访问目标应用的各种</a:t>
            </a:r>
            <a:r>
              <a:rPr lang="en-GB" altLang="zh-CN" b="0" i="0" dirty="0">
                <a:solidFill>
                  <a:srgbClr val="000000"/>
                </a:solidFill>
                <a:effectLst/>
                <a:latin typeface="Helvetica Neue" panose="02000503000000020004" pitchFamily="2" charset="0"/>
              </a:rPr>
              <a:t>element</a:t>
            </a:r>
            <a:r>
              <a:rPr lang="zh-CN" altLang="en-US" b="0" i="0" dirty="0">
                <a:solidFill>
                  <a:srgbClr val="000000"/>
                </a:solidFill>
                <a:effectLst/>
                <a:latin typeface="Helvetica Neue" panose="02000503000000020004" pitchFamily="2" charset="0"/>
              </a:rPr>
              <a:t>属性进行</a:t>
            </a:r>
            <a:r>
              <a:rPr lang="en-GB" altLang="zh-CN" b="0" i="0" dirty="0" err="1">
                <a:solidFill>
                  <a:srgbClr val="000000"/>
                </a:solidFill>
                <a:effectLst/>
                <a:latin typeface="Helvetica Neue" panose="02000503000000020004" pitchFamily="2" charset="0"/>
              </a:rPr>
              <a:t>copy&amp;paste</a:t>
            </a:r>
            <a:r>
              <a:rPr lang="zh-CN" altLang="en-GB" b="0" i="0" dirty="0">
                <a:solidFill>
                  <a:srgbClr val="000000"/>
                </a:solidFill>
                <a:effectLst/>
                <a:latin typeface="Helvetica Neue" panose="02000503000000020004" pitchFamily="2" charset="0"/>
              </a:rPr>
              <a:t>，</a:t>
            </a:r>
            <a:r>
              <a:rPr lang="zh-CN" altLang="en-US" b="0" i="0" dirty="0">
                <a:solidFill>
                  <a:srgbClr val="000000"/>
                </a:solidFill>
                <a:effectLst/>
                <a:latin typeface="Helvetica Neue" panose="02000503000000020004" pitchFamily="2" charset="0"/>
              </a:rPr>
              <a:t>而只能模拟触发相应的事件对目标应用进行操作。这就好比触摸屏监控驱动和目标应用的关系：驱动监控到用户点击屏幕的事件后，驱动就会去判断点击的位置是否是一个文本框，如果是的话，就去打开系统键盘给用户进行输入。</a:t>
            </a:r>
            <a:endParaRPr lang="zh-CN" altLang="en-US" b="0" i="0" dirty="0">
              <a:solidFill>
                <a:srgbClr val="000000"/>
              </a:solidFill>
              <a:effectLst/>
              <a:latin typeface="Helvetica Neue" panose="02000503000000020004" pitchFamily="2" charset="0"/>
            </a:endParaRPr>
          </a:p>
          <a:p>
            <a:pPr algn="l"/>
            <a:r>
              <a:rPr lang="zh-CN" altLang="en-US" b="0" i="0" dirty="0">
                <a:solidFill>
                  <a:srgbClr val="000000"/>
                </a:solidFill>
                <a:effectLst/>
                <a:latin typeface="Helvetica Neue" panose="02000503000000020004" pitchFamily="2" charset="0"/>
              </a:rPr>
              <a:t>　　</a:t>
            </a:r>
            <a:r>
              <a:rPr lang="en-GB" altLang="zh-CN" b="0" i="0" dirty="0" err="1">
                <a:solidFill>
                  <a:srgbClr val="000000"/>
                </a:solidFill>
                <a:effectLst/>
                <a:latin typeface="Helvetica Neue" panose="02000503000000020004" pitchFamily="2" charset="0"/>
              </a:rPr>
              <a:t>Robotium</a:t>
            </a:r>
            <a:r>
              <a:rPr lang="zh-CN" altLang="en-US" b="0" i="0" dirty="0">
                <a:solidFill>
                  <a:srgbClr val="000000"/>
                </a:solidFill>
                <a:effectLst/>
                <a:latin typeface="Helvetica Neue" panose="02000503000000020004" pitchFamily="2" charset="0"/>
              </a:rPr>
              <a:t>是基于</a:t>
            </a:r>
            <a:r>
              <a:rPr lang="en-GB" altLang="zh-CN" b="0" i="0" dirty="0">
                <a:solidFill>
                  <a:srgbClr val="000000"/>
                </a:solidFill>
                <a:effectLst/>
                <a:latin typeface="Helvetica Neue" panose="02000503000000020004" pitchFamily="2" charset="0"/>
              </a:rPr>
              <a:t>Instrumentation</a:t>
            </a:r>
            <a:r>
              <a:rPr lang="zh-CN" altLang="en-US" b="0" i="0" dirty="0">
                <a:solidFill>
                  <a:srgbClr val="000000"/>
                </a:solidFill>
                <a:effectLst/>
                <a:latin typeface="Helvetica Neue" panose="02000503000000020004" pitchFamily="2" charset="0"/>
              </a:rPr>
              <a:t>框架的。</a:t>
            </a:r>
            <a:r>
              <a:rPr lang="en-GB" altLang="zh-CN" b="0" i="0" dirty="0" err="1">
                <a:solidFill>
                  <a:srgbClr val="000000"/>
                </a:solidFill>
                <a:effectLst/>
                <a:latin typeface="Helvetica Neue" panose="02000503000000020004" pitchFamily="2" charset="0"/>
              </a:rPr>
              <a:t>Robotium</a:t>
            </a:r>
            <a:r>
              <a:rPr lang="zh-CN" altLang="en-US" b="0" i="0" dirty="0">
                <a:solidFill>
                  <a:srgbClr val="000000"/>
                </a:solidFill>
                <a:effectLst/>
                <a:latin typeface="Helvetica Neue" panose="02000503000000020004" pitchFamily="2" charset="0"/>
              </a:rPr>
              <a:t>测试进程与目标应用是在同一个进程中作为两个不同的线程运行的。也就是说</a:t>
            </a:r>
            <a:r>
              <a:rPr lang="en-GB" altLang="zh-CN" b="0" i="0" dirty="0" err="1">
                <a:solidFill>
                  <a:srgbClr val="000000"/>
                </a:solidFill>
                <a:effectLst/>
                <a:latin typeface="Helvetica Neue" panose="02000503000000020004" pitchFamily="2" charset="0"/>
              </a:rPr>
              <a:t>Robotium</a:t>
            </a:r>
            <a:r>
              <a:rPr lang="zh-CN" altLang="en-US" b="0" i="0" dirty="0">
                <a:solidFill>
                  <a:srgbClr val="000000"/>
                </a:solidFill>
                <a:effectLst/>
                <a:latin typeface="Helvetica Neue" panose="02000503000000020004" pitchFamily="2" charset="0"/>
              </a:rPr>
              <a:t>测试线程是有办法直接访问目标应用的各种</a:t>
            </a:r>
            <a:r>
              <a:rPr lang="en-GB" altLang="zh-CN" b="0" i="0" dirty="0">
                <a:solidFill>
                  <a:srgbClr val="000000"/>
                </a:solidFill>
                <a:effectLst/>
                <a:latin typeface="Helvetica Neue" panose="02000503000000020004" pitchFamily="2" charset="0"/>
              </a:rPr>
              <a:t>element</a:t>
            </a:r>
            <a:r>
              <a:rPr lang="zh-CN" altLang="en-US" b="0" i="0" dirty="0">
                <a:solidFill>
                  <a:srgbClr val="000000"/>
                </a:solidFill>
                <a:effectLst/>
                <a:latin typeface="Helvetica Neue" panose="02000503000000020004" pitchFamily="2" charset="0"/>
              </a:rPr>
              <a:t>属性的，可以访问浮层，</a:t>
            </a:r>
            <a:r>
              <a:rPr lang="en-GB" altLang="zh-CN" b="0" i="0" dirty="0">
                <a:solidFill>
                  <a:srgbClr val="000000"/>
                </a:solidFill>
                <a:effectLst/>
                <a:latin typeface="Helvetica Neue" panose="02000503000000020004" pitchFamily="2" charset="0"/>
              </a:rPr>
              <a:t>Intent</a:t>
            </a:r>
            <a:r>
              <a:rPr lang="zh-CN" altLang="en-US" b="0" i="0" dirty="0">
                <a:solidFill>
                  <a:srgbClr val="000000"/>
                </a:solidFill>
                <a:effectLst/>
                <a:latin typeface="Helvetica Neue" panose="02000503000000020004" pitchFamily="2" charset="0"/>
              </a:rPr>
              <a:t>之类的。所以它根本不需要触发任何事件，直接就可以在内部修改相应的数据</a:t>
            </a:r>
            <a:endParaRPr lang="zh-CN" altLang="en-US" b="0" i="0" dirty="0">
              <a:solidFill>
                <a:srgbClr val="000000"/>
              </a:solidFill>
              <a:effectLst/>
              <a:latin typeface="Helvetica Neue" panose="02000503000000020004" pitchFamily="2"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434" name="Rectangle 2"/>
          <p:cNvSpPr>
            <a:spLocks noGrp="1" noRot="1" noChangeAspect="1" noChangeArrowheads="1" noTextEdit="1"/>
          </p:cNvSpPr>
          <p:nvPr>
            <p:ph type="sldImg"/>
          </p:nvPr>
        </p:nvSpPr>
        <p:spPr>
          <a:xfrm>
            <a:off x="-274638" y="406400"/>
            <a:ext cx="7407276" cy="4167188"/>
          </a:xfrm>
        </p:spPr>
      </p:sp>
      <p:sp>
        <p:nvSpPr>
          <p:cNvPr id="2194435" name="Rectangle 3"/>
          <p:cNvSpPr>
            <a:spLocks noGrp="1" noChangeArrowheads="1"/>
          </p:cNvSpPr>
          <p:nvPr>
            <p:ph type="body" idx="1"/>
          </p:nvPr>
        </p:nvSpPr>
        <p:spPr bwMode="auto">
          <a:xfrm>
            <a:off x="686367" y="4344301"/>
            <a:ext cx="5486400" cy="4113423"/>
          </a:xfrm>
          <a:prstGeom prst="rect">
            <a:avLst/>
          </a:prstGeom>
          <a:noFill/>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434" name="Rectangle 2"/>
          <p:cNvSpPr>
            <a:spLocks noGrp="1" noRot="1" noChangeAspect="1" noChangeArrowheads="1" noTextEdit="1"/>
          </p:cNvSpPr>
          <p:nvPr>
            <p:ph type="sldImg"/>
          </p:nvPr>
        </p:nvSpPr>
        <p:spPr>
          <a:xfrm>
            <a:off x="-274638" y="406400"/>
            <a:ext cx="7407276" cy="4167188"/>
          </a:xfrm>
        </p:spPr>
      </p:sp>
      <p:sp>
        <p:nvSpPr>
          <p:cNvPr id="2194435" name="Rectangle 3"/>
          <p:cNvSpPr>
            <a:spLocks noGrp="1" noChangeArrowheads="1"/>
          </p:cNvSpPr>
          <p:nvPr>
            <p:ph type="body" idx="1"/>
          </p:nvPr>
        </p:nvSpPr>
        <p:spPr bwMode="auto">
          <a:xfrm>
            <a:off x="686367" y="4344301"/>
            <a:ext cx="5486400" cy="4113423"/>
          </a:xfrm>
          <a:prstGeom prst="rect">
            <a:avLst/>
          </a:prstGeom>
          <a:noFill/>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434" name="Rectangle 2"/>
          <p:cNvSpPr>
            <a:spLocks noGrp="1" noRot="1" noChangeAspect="1" noChangeArrowheads="1" noTextEdit="1"/>
          </p:cNvSpPr>
          <p:nvPr>
            <p:ph type="sldImg"/>
          </p:nvPr>
        </p:nvSpPr>
        <p:spPr>
          <a:xfrm>
            <a:off x="-274638" y="406400"/>
            <a:ext cx="7407276" cy="4167188"/>
          </a:xfrm>
        </p:spPr>
      </p:sp>
      <p:sp>
        <p:nvSpPr>
          <p:cNvPr id="2194435" name="Rectangle 3"/>
          <p:cNvSpPr>
            <a:spLocks noGrp="1" noChangeArrowheads="1"/>
          </p:cNvSpPr>
          <p:nvPr>
            <p:ph type="body" idx="1"/>
          </p:nvPr>
        </p:nvSpPr>
        <p:spPr bwMode="auto">
          <a:xfrm>
            <a:off x="686367" y="4344301"/>
            <a:ext cx="5486400" cy="4113423"/>
          </a:xfrm>
          <a:prstGeom prst="rect">
            <a:avLst/>
          </a:prstGeom>
          <a:noFill/>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434" name="Rectangle 2"/>
          <p:cNvSpPr>
            <a:spLocks noGrp="1" noRot="1" noChangeAspect="1" noChangeArrowheads="1" noTextEdit="1"/>
          </p:cNvSpPr>
          <p:nvPr>
            <p:ph type="sldImg"/>
          </p:nvPr>
        </p:nvSpPr>
        <p:spPr>
          <a:xfrm>
            <a:off x="-274638" y="406400"/>
            <a:ext cx="7407276" cy="4167188"/>
          </a:xfrm>
        </p:spPr>
      </p:sp>
      <p:sp>
        <p:nvSpPr>
          <p:cNvPr id="2194435" name="Rectangle 3"/>
          <p:cNvSpPr>
            <a:spLocks noGrp="1" noChangeArrowheads="1"/>
          </p:cNvSpPr>
          <p:nvPr>
            <p:ph type="body" idx="1"/>
          </p:nvPr>
        </p:nvSpPr>
        <p:spPr bwMode="auto">
          <a:xfrm>
            <a:off x="686367" y="4344301"/>
            <a:ext cx="5486400" cy="4113423"/>
          </a:xfrm>
          <a:prstGeom prst="rect">
            <a:avLst/>
          </a:prstGeom>
          <a:noFill/>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434" name="Rectangle 2"/>
          <p:cNvSpPr>
            <a:spLocks noGrp="1" noRot="1" noChangeAspect="1" noChangeArrowheads="1" noTextEdit="1"/>
          </p:cNvSpPr>
          <p:nvPr>
            <p:ph type="sldImg"/>
          </p:nvPr>
        </p:nvSpPr>
        <p:spPr>
          <a:xfrm>
            <a:off x="-274638" y="406400"/>
            <a:ext cx="7407276" cy="4167188"/>
          </a:xfrm>
        </p:spPr>
      </p:sp>
      <p:sp>
        <p:nvSpPr>
          <p:cNvPr id="2194435" name="Rectangle 3"/>
          <p:cNvSpPr>
            <a:spLocks noGrp="1" noChangeArrowheads="1"/>
          </p:cNvSpPr>
          <p:nvPr>
            <p:ph type="body" idx="1"/>
          </p:nvPr>
        </p:nvSpPr>
        <p:spPr bwMode="auto">
          <a:xfrm>
            <a:off x="686367" y="4344301"/>
            <a:ext cx="5486400" cy="4113423"/>
          </a:xfrm>
          <a:prstGeom prst="rect">
            <a:avLst/>
          </a:prstGeom>
          <a:noFill/>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434" name="Rectangle 2"/>
          <p:cNvSpPr>
            <a:spLocks noGrp="1" noRot="1" noChangeAspect="1" noChangeArrowheads="1" noTextEdit="1"/>
          </p:cNvSpPr>
          <p:nvPr>
            <p:ph type="sldImg"/>
          </p:nvPr>
        </p:nvSpPr>
        <p:spPr>
          <a:xfrm>
            <a:off x="-274638" y="406400"/>
            <a:ext cx="7407276" cy="4167188"/>
          </a:xfrm>
        </p:spPr>
      </p:sp>
      <p:sp>
        <p:nvSpPr>
          <p:cNvPr id="2194435" name="Rectangle 3"/>
          <p:cNvSpPr>
            <a:spLocks noGrp="1" noChangeArrowheads="1"/>
          </p:cNvSpPr>
          <p:nvPr>
            <p:ph type="body" idx="1"/>
          </p:nvPr>
        </p:nvSpPr>
        <p:spPr bwMode="auto">
          <a:xfrm>
            <a:off x="686367" y="4344301"/>
            <a:ext cx="5486400" cy="4113423"/>
          </a:xfrm>
          <a:prstGeom prst="rect">
            <a:avLst/>
          </a:prstGeom>
          <a:noFill/>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如有学习要求，请列写在课时要点之后。</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GB"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434" name="Rectangle 2"/>
          <p:cNvSpPr>
            <a:spLocks noGrp="1" noRot="1" noChangeAspect="1" noChangeArrowheads="1" noTextEdit="1"/>
          </p:cNvSpPr>
          <p:nvPr>
            <p:ph type="sldImg"/>
          </p:nvPr>
        </p:nvSpPr>
        <p:spPr>
          <a:xfrm>
            <a:off x="-274638" y="406400"/>
            <a:ext cx="7407276" cy="4167188"/>
          </a:xfrm>
        </p:spPr>
      </p:sp>
      <p:sp>
        <p:nvSpPr>
          <p:cNvPr id="2194435" name="Rectangle 3"/>
          <p:cNvSpPr>
            <a:spLocks noGrp="1" noChangeArrowheads="1"/>
          </p:cNvSpPr>
          <p:nvPr>
            <p:ph type="body" idx="1"/>
          </p:nvPr>
        </p:nvSpPr>
        <p:spPr bwMode="auto">
          <a:xfrm>
            <a:off x="686367" y="4344301"/>
            <a:ext cx="5486400" cy="4113423"/>
          </a:xfrm>
          <a:prstGeom prst="rect">
            <a:avLst/>
          </a:prstGeom>
          <a:noFill/>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434" name="Rectangle 2"/>
          <p:cNvSpPr>
            <a:spLocks noGrp="1" noRot="1" noChangeAspect="1" noChangeArrowheads="1" noTextEdit="1"/>
          </p:cNvSpPr>
          <p:nvPr>
            <p:ph type="sldImg"/>
          </p:nvPr>
        </p:nvSpPr>
        <p:spPr>
          <a:xfrm>
            <a:off x="-274638" y="406400"/>
            <a:ext cx="7407276" cy="4167188"/>
          </a:xfrm>
        </p:spPr>
      </p:sp>
      <p:sp>
        <p:nvSpPr>
          <p:cNvPr id="2194435" name="Rectangle 3"/>
          <p:cNvSpPr>
            <a:spLocks noGrp="1" noChangeArrowheads="1"/>
          </p:cNvSpPr>
          <p:nvPr>
            <p:ph type="body" idx="1"/>
          </p:nvPr>
        </p:nvSpPr>
        <p:spPr bwMode="auto">
          <a:xfrm>
            <a:off x="686367" y="4344301"/>
            <a:ext cx="5486400" cy="4113423"/>
          </a:xfrm>
          <a:prstGeom prst="rect">
            <a:avLst/>
          </a:prstGeom>
          <a:noFill/>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十一、</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功能测试自动化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0" dirty="0">
                <a:solidFill>
                  <a:srgbClr val="262626"/>
                </a:solidFill>
                <a:effectLst/>
                <a:latin typeface="Calibri" panose="020F0502020204030204" pitchFamily="34" charset="0"/>
                <a:ea typeface="微软雅黑" panose="020B0503020204020204" pitchFamily="34" charset="-122"/>
                <a:cs typeface="Arial" panose="020B0604020202020204" pitchFamily="34" charset="0"/>
              </a:rPr>
              <a:t>面</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向接口的自动化测试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Web</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客户端的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Cypress</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Android</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应用的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数据驱动</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关键字驱动</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自动化测试框架</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274638" y="406400"/>
            <a:ext cx="7407276" cy="4167188"/>
          </a:xfrm>
        </p:spPr>
      </p:sp>
      <p:sp>
        <p:nvSpPr>
          <p:cNvPr id="9421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xfrm>
            <a:off x="-274638" y="406400"/>
            <a:ext cx="7407276" cy="4167188"/>
          </a:xfrm>
        </p:spPr>
      </p:sp>
      <p:sp>
        <p:nvSpPr>
          <p:cNvPr id="93187"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274638" y="406400"/>
            <a:ext cx="7407276" cy="4167188"/>
          </a:xfrm>
        </p:spPr>
      </p:sp>
      <p:sp>
        <p:nvSpPr>
          <p:cNvPr id="95235"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十一、</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功能测试自动化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0" dirty="0">
                <a:solidFill>
                  <a:srgbClr val="262626"/>
                </a:solidFill>
                <a:effectLst/>
                <a:latin typeface="Calibri" panose="020F0502020204030204" pitchFamily="34" charset="0"/>
                <a:ea typeface="微软雅黑" panose="020B0503020204020204" pitchFamily="34" charset="-122"/>
                <a:cs typeface="Arial" panose="020B0604020202020204" pitchFamily="34" charset="0"/>
              </a:rPr>
              <a:t>面</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向接口的自动化测试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Web</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客户端的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Cypress</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Android</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应用的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数据驱动</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关键字驱动</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自动化测试框架</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重点学习内容，可以通过留实操作业或提问的方式，巩固学习成果</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每课</a:t>
            </a:r>
            <a:r>
              <a:rPr lang="zh-CN" altLang="en-US" sz="12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结束</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时使用“以上是本节课的内容”</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这一章讲到这里</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功能测试方法与过程</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功能测试要求和基本思路</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测试需求分析方法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探索式测试及其测试实践</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SBTM</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回归测试及其策略</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精准测试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功能测试方法与过程</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功能测试要求和基本思路</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测试需求分析方法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探索式测试及其测试实践</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SBTM</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回归测试及其策略</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精准测试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功能测试方法与过程</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功能测试要求和基本思路</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测试需求分析方法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探索式测试及其测试实践</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SBTM</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回归测试及其策略</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精准测试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功能测试方法与过程</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功能测试要求和基本思路</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测试需求分析方法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探索式测试及其测试实践</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SBTM</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回归测试及其策略</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精准测试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功能测试方法与过程</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功能测试要求和基本思路</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测试需求分析方法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探索式测试及其测试实践</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SBTM</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回归测试及其策略</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精准测试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4297A3-37BD-8549-87CC-C7BC93A774B6}"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duotone>
              <a:schemeClr val="accent2">
                <a:shade val="45000"/>
                <a:satMod val="135000"/>
              </a:schemeClr>
              <a:prstClr val="white"/>
            </a:duotone>
          </a:blip>
          <a:srcRect b="2308"/>
          <a:stretch>
            <a:fillRect/>
          </a:stretch>
        </p:blipFill>
        <p:spPr>
          <a:xfrm>
            <a:off x="-2" y="6976"/>
            <a:ext cx="9144002" cy="5136524"/>
          </a:xfrm>
          <a:prstGeom prst="rect">
            <a:avLst/>
          </a:prstGeom>
        </p:spPr>
      </p:pic>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5B426490-533E-0540-8982-6E0161797CA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A1C0330-6A73-1445-B02D-53703D6AE09E}" type="slidenum">
              <a:rPr kumimoji="1" lang="zh-CN" altLang="en-US" smtClean="0"/>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zh-CN" altLang="en-US" dirty="0"/>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endPar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灯片编号占位符 4"/>
          <p:cNvSpPr>
            <a:spLocks noGrp="1"/>
          </p:cNvSpPr>
          <p:nvPr>
            <p:ph type="sldNum" sz="quarter" idx="10"/>
          </p:nvPr>
        </p:nvSpPr>
        <p:spPr>
          <a:xfrm>
            <a:off x="0" y="4908948"/>
            <a:ext cx="9144000" cy="201216"/>
          </a:xfrm>
          <a:prstGeom prst="rect">
            <a:avLst/>
          </a:prstGeom>
        </p:spPr>
        <p:txBody>
          <a:bodyPr/>
          <a:lstStyle>
            <a:lvl1pPr>
              <a:defRPr/>
            </a:lvl1pPr>
          </a:lstStyle>
          <a:p>
            <a:fld id="{DBE2DA07-CE19-4C9B-A0EC-06D3955056CF}" type="slidenum">
              <a:rPr lang="en-US" altLang="zh-CN"/>
            </a:fld>
            <a:endParaRPr lang="en-US" altLang="zh-CN"/>
          </a:p>
        </p:txBody>
      </p:sp>
      <p:sp>
        <p:nvSpPr>
          <p:cNvPr id="15"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6" name="组合 19"/>
          <p:cNvGrpSpPr/>
          <p:nvPr userDrawn="1"/>
        </p:nvGrpSpPr>
        <p:grpSpPr>
          <a:xfrm>
            <a:off x="-139481" y="372601"/>
            <a:ext cx="631650" cy="341703"/>
            <a:chOff x="883264" y="476230"/>
            <a:chExt cx="842200" cy="455604"/>
          </a:xfrm>
          <a:solidFill>
            <a:srgbClr val="FFC600"/>
          </a:solidFill>
        </p:grpSpPr>
        <p:sp>
          <p:nvSpPr>
            <p:cNvPr id="17" name="圆角矩形 16"/>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8" name="燕尾形 17"/>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9" name="燕尾形 18"/>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20" name="文本占位符 26"/>
          <p:cNvSpPr>
            <a:spLocks noGrp="1"/>
          </p:cNvSpPr>
          <p:nvPr>
            <p:ph type="body" sz="quarter" idx="11"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21" name="矩形 2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5777" y="232540"/>
            <a:ext cx="7338557" cy="600799"/>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灯片编号占位符 4"/>
          <p:cNvSpPr>
            <a:spLocks noGrp="1"/>
          </p:cNvSpPr>
          <p:nvPr>
            <p:ph type="sldNum" sz="quarter" idx="10"/>
          </p:nvPr>
        </p:nvSpPr>
        <p:spPr>
          <a:xfrm>
            <a:off x="0" y="4908948"/>
            <a:ext cx="9144000" cy="201215"/>
          </a:xfrm>
          <a:prstGeom prst="rect">
            <a:avLst/>
          </a:prstGeom>
        </p:spPr>
        <p:txBody>
          <a:bodyPr/>
          <a:lstStyle>
            <a:lvl1pPr>
              <a:defRPr/>
            </a:lvl1pPr>
          </a:lstStyle>
          <a:p>
            <a:fld id="{DBE2DA07-CE19-4C9B-A0EC-06D3955056CF}" type="slidenum">
              <a:rPr lang="en-US" altLang="zh-CN"/>
            </a:fld>
            <a:endParaRPr lang="en-US" altLang="zh-CN"/>
          </a:p>
        </p:txBody>
      </p:sp>
      <p:grpSp>
        <p:nvGrpSpPr>
          <p:cNvPr id="5" name="组合 19"/>
          <p:cNvGrpSpPr/>
          <p:nvPr userDrawn="1"/>
        </p:nvGrpSpPr>
        <p:grpSpPr>
          <a:xfrm>
            <a:off x="-139481" y="372601"/>
            <a:ext cx="631650" cy="341703"/>
            <a:chOff x="883264" y="476230"/>
            <a:chExt cx="842200" cy="455604"/>
          </a:xfrm>
          <a:solidFill>
            <a:srgbClr val="FFC600"/>
          </a:solidFill>
        </p:grpSpPr>
        <p:sp>
          <p:nvSpPr>
            <p:cNvPr id="6" name="圆角矩形 5"/>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endPar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endPar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91A350D4-A768-AE41-8B32-BAB0BDFB4D79}" type="datetimeFigureOut">
              <a:rPr kumimoji="1" lang="zh-CN" altLang="en-US" smtClean="0"/>
            </a:fld>
            <a:endParaRPr kumimoji="1"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endParaRPr kumimoji="1"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8.xml"/><Relationship Id="rId2" Type="http://schemas.openxmlformats.org/officeDocument/2006/relationships/image" Target="../media/image20.tiff"/><Relationship Id="rId1" Type="http://schemas.openxmlformats.org/officeDocument/2006/relationships/hyperlink" Target="https://www.w3.org/Protocol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6.tiff"/><Relationship Id="rId1" Type="http://schemas.openxmlformats.org/officeDocument/2006/relationships/image" Target="../media/image25.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8.png"/><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9.tiff"/></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hyperlink" Target="http://wiremock.org/" TargetMode="External"/><Relationship Id="rId7" Type="http://schemas.openxmlformats.org/officeDocument/2006/relationships/hyperlink" Target="https://github.com/kristofa/mock-http-server" TargetMode="External"/><Relationship Id="rId6" Type="http://schemas.openxmlformats.org/officeDocument/2006/relationships/hyperlink" Target="http://www.mocky.io/" TargetMode="External"/><Relationship Id="rId5" Type="http://schemas.openxmlformats.org/officeDocument/2006/relationships/hyperlink" Target="http://doclever.cn/" TargetMode="External"/><Relationship Id="rId4" Type="http://schemas.openxmlformats.org/officeDocument/2006/relationships/hyperlink" Target="https://easy-mock.com/" TargetMode="External"/><Relationship Id="rId3" Type="http://schemas.openxmlformats.org/officeDocument/2006/relationships/hyperlink" Target="http://swagger.io/" TargetMode="External"/><Relationship Id="rId2" Type="http://schemas.openxmlformats.org/officeDocument/2006/relationships/hyperlink" Target="http://rap.taobao.org/" TargetMode="External"/><Relationship Id="rId1" Type="http://schemas.openxmlformats.org/officeDocument/2006/relationships/hyperlink" Target="http://www.mockbin.com/"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hyperlink" Target="https://github.com/rest-assured/rest-assured" TargetMode="External"/><Relationship Id="rId1" Type="http://schemas.openxmlformats.org/officeDocument/2006/relationships/hyperlink" Target="http://rest-assured.i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1.png"/><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8.xml"/><Relationship Id="rId2" Type="http://schemas.openxmlformats.org/officeDocument/2006/relationships/image" Target="../media/image33.png"/><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8.xml"/><Relationship Id="rId2" Type="http://schemas.openxmlformats.org/officeDocument/2006/relationships/image" Target="../media/image35.png"/><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8.xml"/><Relationship Id="rId2" Type="http://schemas.openxmlformats.org/officeDocument/2006/relationships/image" Target="../media/image38.png"/><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0.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8.xml"/><Relationship Id="rId2" Type="http://schemas.openxmlformats.org/officeDocument/2006/relationships/image" Target="../media/image41.png"/><Relationship Id="rId1" Type="http://schemas.openxmlformats.org/officeDocument/2006/relationships/hyperlink" Target="http://java.llp2.dcc.ufmg.br/apiminer/static/docs/tools/help/uiautomator/UiObject.html" TargetMode="Externa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8.xml"/><Relationship Id="rId2" Type="http://schemas.openxmlformats.org/officeDocument/2006/relationships/hyperlink" Target="http://code.google.com/p/selenium/wiki/PageObjects" TargetMode="External"/><Relationship Id="rId1" Type="http://schemas.openxmlformats.org/officeDocument/2006/relationships/image" Target="../media/image42.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8.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hyperlink" Target="http://code.google.com/p/selenium/wiki/PageFactory" TargetMode="Externa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hyperlink" Target="https://www.cypress.io/" TargetMode="External"/><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6.pn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hyperlink" Target="https://docs.cypress.io/guides" TargetMode="External"/><Relationship Id="rId2" Type="http://schemas.openxmlformats.org/officeDocument/2006/relationships/image" Target="../media/image47.png"/><Relationship Id="rId1" Type="http://schemas.openxmlformats.org/officeDocument/2006/relationships/hyperlink" Target="https://docs.cypress.io/_nuxt/videos/installing-cli.3465fe6.mp4" TargetMode="Externa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51.png"/><Relationship Id="rId1"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2.jpe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8.xml"/><Relationship Id="rId4" Type="http://schemas.openxmlformats.org/officeDocument/2006/relationships/image" Target="../media/image56.jpe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8.xml"/><Relationship Id="rId1" Type="http://schemas.openxmlformats.org/officeDocument/2006/relationships/image" Target="../media/image5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9.png"/></Relationships>
</file>

<file path=ppt/slides/_rels/slide45.xml.rels><?xml version="1.0" encoding="UTF-8" standalone="yes"?>
<Relationships xmlns="http://schemas.openxmlformats.org/package/2006/relationships"><Relationship Id="rId9" Type="http://schemas.openxmlformats.org/officeDocument/2006/relationships/hyperlink" Target="https://developer.android.com/reference/android/test/SingleLaunchActivityTestCase" TargetMode="External"/><Relationship Id="rId8" Type="http://schemas.openxmlformats.org/officeDocument/2006/relationships/hyperlink" Target="https://developer.android.com/reference/android/test/ServiceTestCase" TargetMode="External"/><Relationship Id="rId7" Type="http://schemas.openxmlformats.org/officeDocument/2006/relationships/hyperlink" Target="https://developer.android.com/reference/android/test/ProviderTestCase" TargetMode="External"/><Relationship Id="rId6" Type="http://schemas.openxmlformats.org/officeDocument/2006/relationships/hyperlink" Target="https://developer.android.com/reference/android/test/InstrumentationTestCase" TargetMode="External"/><Relationship Id="rId5" Type="http://schemas.openxmlformats.org/officeDocument/2006/relationships/hyperlink" Target="https://developer.android.com/reference/android/test/ApplicationTestCase" TargetMode="External"/><Relationship Id="rId4" Type="http://schemas.openxmlformats.org/officeDocument/2006/relationships/hyperlink" Target="https://developer.android.com/reference/android/test/AndroidTestCase" TargetMode="External"/><Relationship Id="rId3" Type="http://schemas.openxmlformats.org/officeDocument/2006/relationships/hyperlink" Target="https://developer.android.com/reference/android/test/ActivityUnitTestCase" TargetMode="External"/><Relationship Id="rId2" Type="http://schemas.openxmlformats.org/officeDocument/2006/relationships/hyperlink" Target="https://developer.android.com/reference/android/test/ActivityInstrumentationTestCase2" TargetMode="External"/><Relationship Id="rId11" Type="http://schemas.openxmlformats.org/officeDocument/2006/relationships/slideLayout" Target="../slideLayouts/slideLayout18.xml"/><Relationship Id="rId10" Type="http://schemas.openxmlformats.org/officeDocument/2006/relationships/hyperlink" Target="https://developer.android.com/reference/android/test/InstrumentationTestRunner" TargetMode="External"/><Relationship Id="rId1" Type="http://schemas.openxmlformats.org/officeDocument/2006/relationships/hyperlink" Target="https://developer.android.com/reference/junit/framework/TestCase"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8.xml"/><Relationship Id="rId3" Type="http://schemas.openxmlformats.org/officeDocument/2006/relationships/hyperlink" Target="https://developer.android.google.cn/tools/help/MonkeyImage?hl=zh-cn" TargetMode="External"/><Relationship Id="rId2" Type="http://schemas.openxmlformats.org/officeDocument/2006/relationships/hyperlink" Target="https://developer.android.google.cn/tools/help/MonkeyDevice?hl=zh-cn" TargetMode="External"/><Relationship Id="rId1" Type="http://schemas.openxmlformats.org/officeDocument/2006/relationships/hyperlink" Target="https://developer.android.google.cn/tools/help/MonkeyRunner?hl=zh-cn"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image" Target="../media/image60.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8.xml"/><Relationship Id="rId2" Type="http://schemas.openxmlformats.org/officeDocument/2006/relationships/image" Target="../media/image61.png"/><Relationship Id="rId1" Type="http://schemas.openxmlformats.org/officeDocument/2006/relationships/hyperlink" Target="https://github.com/RobotiumTech/robotium"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8.xml"/><Relationship Id="rId2" Type="http://schemas.openxmlformats.org/officeDocument/2006/relationships/image" Target="../media/image53.png"/><Relationship Id="rId1"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8.xml"/><Relationship Id="rId2" Type="http://schemas.openxmlformats.org/officeDocument/2006/relationships/image" Target="../media/image64.png"/><Relationship Id="rId1" Type="http://schemas.openxmlformats.org/officeDocument/2006/relationships/image" Target="../media/image6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hyperlink" Target="https://developer.android.google.cn/reference/androidx/test/uiautomator/UiDevice?hl=zh-cn" TargetMode="External"/></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18.xml"/><Relationship Id="rId4" Type="http://schemas.openxmlformats.org/officeDocument/2006/relationships/hyperlink" Target="https://code.google.com/p/android-test-kit/source/browse/espresso/lib/src/main/java/com/google/android/apps/common/testing/ui/espresso/assertion/ViewAssertions.java" TargetMode="External"/><Relationship Id="rId3" Type="http://schemas.openxmlformats.org/officeDocument/2006/relationships/hyperlink" Target="https://developer.android.com/tools/testing-support-library/index.html%23espresso-actions" TargetMode="External"/><Relationship Id="rId2" Type="http://schemas.openxmlformats.org/officeDocument/2006/relationships/hyperlink" Target="https://developer.android.com/tools/testing-support-library/index.html%23espresso-matching" TargetMode="External"/><Relationship Id="rId1" Type="http://schemas.openxmlformats.org/officeDocument/2006/relationships/hyperlink" Target="https://developer.android.com/tools/testing-support-library/index.html" TargetMode="External"/></Relationships>
</file>

<file path=ppt/slides/_rels/slide55.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hyperlink" Target="https://developer.android.google.cn/reference/androidx/test/uiautomator/Configurator?hl=zh-cn" TargetMode="External"/><Relationship Id="rId4" Type="http://schemas.openxmlformats.org/officeDocument/2006/relationships/hyperlink" Target="https://developer.android.google.cn/reference/androidx/test/uiautomator/UiSelector?hl=zh-cn" TargetMode="External"/><Relationship Id="rId3" Type="http://schemas.openxmlformats.org/officeDocument/2006/relationships/hyperlink" Target="https://developer.android.google.cn/reference/androidx/test/uiautomator/UiScrollable?hl=zh-cn" TargetMode="External"/><Relationship Id="rId2" Type="http://schemas.openxmlformats.org/officeDocument/2006/relationships/hyperlink" Target="https://developer.android.google.cn/reference/androidx/test/uiautomator/UiObject?hl=zh-cn" TargetMode="External"/><Relationship Id="rId1" Type="http://schemas.openxmlformats.org/officeDocument/2006/relationships/hyperlink" Target="https://developer.android.google.cn/reference/androidx/test/uiautomator/UiCollection?hl=zh-cn" TargetMode="Externa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8.xml"/><Relationship Id="rId2" Type="http://schemas.openxmlformats.org/officeDocument/2006/relationships/image" Target="../media/image66.png"/><Relationship Id="rId1"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xml"/><Relationship Id="rId1" Type="http://schemas.openxmlformats.org/officeDocument/2006/relationships/image" Target="../media/image6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image" Target="../media/image70.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73.png"/><Relationship Id="rId1" Type="http://schemas.openxmlformats.org/officeDocument/2006/relationships/image" Target="../media/image7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74.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7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hyperlink" Target="https://www.saucedemo.com/" TargetMode="External"/><Relationship Id="rId2" Type="http://schemas.openxmlformats.org/officeDocument/2006/relationships/image" Target="../media/image76.png"/><Relationship Id="rId1" Type="http://schemas.openxmlformats.org/officeDocument/2006/relationships/tags" Target="../tags/tag1.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spcAft>
                <a:spcPts val="0"/>
              </a:spcAft>
            </a:pPr>
            <a:r>
              <a:rPr kumimoji="1" lang="zh-CN" altLang="en-US" sz="5400" b="1" dirty="0">
                <a:latin typeface="Tahoma" panose="020B0604030504040204" charset="0"/>
                <a:cs typeface="思源黑体 Bold" panose="020B0800000000000000" charset="-122"/>
              </a:rPr>
              <a:t>软件测试方法和技术</a:t>
            </a:r>
            <a:endParaRPr kumimoji="1" lang="zh-CN" altLang="en-US" sz="5400" b="1" dirty="0">
              <a:latin typeface="Tahoma" panose="020B0604030504040204" charset="0"/>
              <a:cs typeface="思源黑体 Bold" panose="020B0800000000000000" charset="-122"/>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389889" y="3250565"/>
            <a:ext cx="5371813" cy="4635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pPr algn="l">
              <a:spcAft>
                <a:spcPts val="0"/>
              </a:spcAft>
            </a:pPr>
            <a:r>
              <a:rPr kumimoji="1" lang="zh-CN" altLang="en-US" sz="3600" b="1" dirty="0">
                <a:solidFill>
                  <a:srgbClr val="FFC000"/>
                </a:solidFill>
                <a:latin typeface="Tahoma" panose="020B0604030504040204" charset="0"/>
              </a:rPr>
              <a:t>第</a:t>
            </a:r>
            <a:r>
              <a:rPr kumimoji="1" lang="en-US" altLang="zh-CN" sz="3600" b="1" dirty="0">
                <a:solidFill>
                  <a:srgbClr val="FFC000"/>
                </a:solidFill>
                <a:latin typeface="Tahoma" panose="020B0604030504040204" charset="0"/>
              </a:rPr>
              <a:t>6</a:t>
            </a:r>
            <a:r>
              <a:rPr kumimoji="1" lang="zh-CN" altLang="en-US" sz="3600" b="1" dirty="0">
                <a:solidFill>
                  <a:srgbClr val="FFC000"/>
                </a:solidFill>
                <a:latin typeface="Tahoma" panose="020B0604030504040204" charset="0"/>
              </a:rPr>
              <a:t>章 </a:t>
            </a:r>
            <a:r>
              <a:rPr kumimoji="1" lang="zh-CN" altLang="zh-CN" sz="3600" b="1" dirty="0">
                <a:solidFill>
                  <a:srgbClr val="FFC000"/>
                </a:solidFill>
                <a:latin typeface="Tahoma" panose="020B0604030504040204" charset="0"/>
              </a:rPr>
              <a:t>系统功能测试 </a:t>
            </a:r>
            <a:endParaRPr kumimoji="1" lang="zh-CN" altLang="en-US" sz="3600" b="1" dirty="0">
              <a:solidFill>
                <a:srgbClr val="FFC000"/>
              </a:solidFill>
              <a:latin typeface="Tahoma" panose="020B0604030504040204" charset="0"/>
            </a:endParaRPr>
          </a:p>
        </p:txBody>
      </p:sp>
      <p:sp>
        <p:nvSpPr>
          <p:cNvPr id="9" name="文本框 8"/>
          <p:cNvSpPr txBox="1"/>
          <p:nvPr/>
        </p:nvSpPr>
        <p:spPr>
          <a:xfrm>
            <a:off x="4572000" y="4744056"/>
            <a:ext cx="2836545" cy="337185"/>
          </a:xfrm>
          <a:prstGeom prst="rect">
            <a:avLst/>
          </a:prstGeom>
          <a:noFill/>
        </p:spPr>
        <p:txBody>
          <a:bodyPr wrap="none" rtlCol="0">
            <a:spAutoFit/>
          </a:bodyPr>
          <a:lstStyle/>
          <a:p>
            <a:pPr>
              <a:spcAft>
                <a:spcPts val="0"/>
              </a:spcAft>
            </a:pPr>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endParaRPr kumimoji="1" lang="zh-CN" altLang="en-US" sz="1600" dirty="0">
              <a:solidFill>
                <a:schemeClr val="bg1">
                  <a:lumMod val="65000"/>
                </a:schemeClr>
              </a:solidFill>
            </a:endParaRPr>
          </a:p>
        </p:txBody>
      </p:sp>
      <p:sp>
        <p:nvSpPr>
          <p:cNvPr id="10" name="文本占位符 9"/>
          <p:cNvSpPr/>
          <p:nvPr>
            <p:ph type="body" sz="quarter" idx="14"/>
          </p:nvPr>
        </p:nvSpPr>
        <p:spPr/>
        <p:txBody>
          <a:bodyPr/>
          <a:p>
            <a:endParaRPr lang="zh-CN" altLang="en-US"/>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6336" y="358145"/>
            <a:ext cx="5593556" cy="421482"/>
          </a:xfrm>
        </p:spPr>
        <p:txBody>
          <a:bodyPr>
            <a:normAutofit fontScale="90000"/>
          </a:bodyPr>
          <a:lstStyle/>
          <a:p>
            <a:pPr>
              <a:spcAft>
                <a:spcPts val="0"/>
              </a:spcAft>
            </a:pPr>
            <a:r>
              <a:rPr lang="en-US" altLang="zh-CN" dirty="0">
                <a:latin typeface="微软雅黑" panose="020B0503020204020204" pitchFamily="34" charset="-122"/>
                <a:ea typeface="微软雅黑" panose="020B0503020204020204" pitchFamily="34" charset="-122"/>
              </a:rPr>
              <a:t>HTTP</a:t>
            </a:r>
            <a:r>
              <a:rPr lang="zh-CN" altLang="en-US" dirty="0">
                <a:latin typeface="微软雅黑" panose="020B0503020204020204" pitchFamily="34" charset="-122"/>
                <a:ea typeface="微软雅黑" panose="020B0503020204020204" pitchFamily="34" charset="-122"/>
              </a:rPr>
              <a:t>协议</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lgn="r">
              <a:spcAft>
                <a:spcPts val="0"/>
              </a:spcAft>
            </a:pPr>
            <a:fld id="{465EFE0A-B425-5D4C-B2B5-64972D2E3BEB}" type="slidenum">
              <a:rPr lang="en-US" altLang="zh-CN" sz="1080"/>
            </a:fld>
            <a:endParaRPr lang="en-US" altLang="zh-CN" sz="1080" dirty="0"/>
          </a:p>
        </p:txBody>
      </p:sp>
      <p:sp>
        <p:nvSpPr>
          <p:cNvPr id="6" name="矩形 5"/>
          <p:cNvSpPr/>
          <p:nvPr/>
        </p:nvSpPr>
        <p:spPr>
          <a:xfrm>
            <a:off x="5634027" y="4316681"/>
            <a:ext cx="2230755" cy="284480"/>
          </a:xfrm>
          <a:prstGeom prst="rect">
            <a:avLst/>
          </a:prstGeom>
        </p:spPr>
        <p:txBody>
          <a:bodyPr wrap="none">
            <a:spAutoFit/>
          </a:bodyPr>
          <a:lstStyle/>
          <a:p>
            <a:pPr>
              <a:spcAft>
                <a:spcPts val="0"/>
              </a:spcAft>
            </a:pPr>
            <a:r>
              <a:rPr lang="en-US" altLang="zh-CN" sz="1260" dirty="0">
                <a:hlinkClick r:id="rId1"/>
              </a:rPr>
              <a:t>https://www.w3.org/Protocols/</a:t>
            </a:r>
            <a:endParaRPr lang="zh-CN" altLang="en-US" sz="1260" dirty="0"/>
          </a:p>
        </p:txBody>
      </p:sp>
      <p:pic>
        <p:nvPicPr>
          <p:cNvPr id="11" name="图片 10"/>
          <p:cNvPicPr>
            <a:picLocks noChangeAspect="1"/>
          </p:cNvPicPr>
          <p:nvPr/>
        </p:nvPicPr>
        <p:blipFill rotWithShape="1">
          <a:blip r:embed="rId2"/>
          <a:srcRect l="5471" t="3023" r="7135" b="1915"/>
          <a:stretch>
            <a:fillRect/>
          </a:stretch>
        </p:blipFill>
        <p:spPr>
          <a:xfrm>
            <a:off x="3651464" y="781753"/>
            <a:ext cx="4770120" cy="3534928"/>
          </a:xfrm>
          <a:prstGeom prst="rect">
            <a:avLst/>
          </a:prstGeom>
        </p:spPr>
      </p:pic>
      <p:sp>
        <p:nvSpPr>
          <p:cNvPr id="16" name="矩形 15"/>
          <p:cNvSpPr/>
          <p:nvPr/>
        </p:nvSpPr>
        <p:spPr>
          <a:xfrm>
            <a:off x="1490345" y="1129358"/>
            <a:ext cx="2009023" cy="975995"/>
          </a:xfrm>
          <a:prstGeom prst="rect">
            <a:avLst/>
          </a:prstGeom>
        </p:spPr>
        <p:txBody>
          <a:bodyPr wrap="square">
            <a:spAutoFit/>
          </a:bodyPr>
          <a:lstStyle/>
          <a:p>
            <a:pPr>
              <a:spcAft>
                <a:spcPts val="0"/>
              </a:spcAft>
            </a:pPr>
            <a:r>
              <a:rPr lang="zh-CN" altLang="en-US" sz="1440" dirty="0">
                <a:solidFill>
                  <a:srgbClr val="000000"/>
                </a:solidFill>
                <a:latin typeface="Yuanti SC" panose="02010600040101010101" pitchFamily="2" charset="-122"/>
                <a:ea typeface="Yuanti SC" panose="02010600040101010101" pitchFamily="2" charset="-122"/>
              </a:rPr>
              <a:t>＜</a:t>
            </a:r>
            <a:r>
              <a:rPr lang="en-US" altLang="zh-CN" sz="1440" dirty="0">
                <a:solidFill>
                  <a:srgbClr val="000000"/>
                </a:solidFill>
                <a:latin typeface="Yuanti SC" panose="02010600040101010101" pitchFamily="2" charset="-122"/>
                <a:ea typeface="Yuanti SC" panose="02010600040101010101" pitchFamily="2" charset="-122"/>
              </a:rPr>
              <a:t>request-line</a:t>
            </a:r>
            <a:r>
              <a:rPr lang="zh-CN" altLang="en-US" sz="1440" dirty="0">
                <a:solidFill>
                  <a:srgbClr val="000000"/>
                </a:solidFill>
                <a:latin typeface="Yuanti SC" panose="02010600040101010101" pitchFamily="2" charset="-122"/>
                <a:ea typeface="Yuanti SC" panose="02010600040101010101" pitchFamily="2" charset="-122"/>
              </a:rPr>
              <a:t>＞</a:t>
            </a:r>
            <a:br>
              <a:rPr lang="en-US" altLang="zh-CN" sz="1440" dirty="0">
                <a:latin typeface="Yuanti SC" panose="02010600040101010101" pitchFamily="2" charset="-122"/>
                <a:ea typeface="Yuanti SC" panose="02010600040101010101" pitchFamily="2" charset="-122"/>
              </a:rPr>
            </a:br>
            <a:r>
              <a:rPr lang="zh-CN" altLang="en-US" sz="1440" dirty="0">
                <a:solidFill>
                  <a:srgbClr val="000000"/>
                </a:solidFill>
                <a:latin typeface="Yuanti SC" panose="02010600040101010101" pitchFamily="2" charset="-122"/>
                <a:ea typeface="Yuanti SC" panose="02010600040101010101" pitchFamily="2" charset="-122"/>
              </a:rPr>
              <a:t>＜</a:t>
            </a:r>
            <a:r>
              <a:rPr lang="en-US" altLang="zh-CN" sz="1440" dirty="0">
                <a:solidFill>
                  <a:srgbClr val="000000"/>
                </a:solidFill>
                <a:latin typeface="Yuanti SC" panose="02010600040101010101" pitchFamily="2" charset="-122"/>
                <a:ea typeface="Yuanti SC" panose="02010600040101010101" pitchFamily="2" charset="-122"/>
              </a:rPr>
              <a:t>headers</a:t>
            </a:r>
            <a:r>
              <a:rPr lang="zh-CN" altLang="en-US" sz="1440" dirty="0">
                <a:solidFill>
                  <a:srgbClr val="000000"/>
                </a:solidFill>
                <a:latin typeface="Yuanti SC" panose="02010600040101010101" pitchFamily="2" charset="-122"/>
                <a:ea typeface="Yuanti SC" panose="02010600040101010101" pitchFamily="2" charset="-122"/>
              </a:rPr>
              <a:t>＞</a:t>
            </a:r>
            <a:br>
              <a:rPr lang="en-US" altLang="zh-CN" sz="1440" dirty="0">
                <a:latin typeface="Yuanti SC" panose="02010600040101010101" pitchFamily="2" charset="-122"/>
                <a:ea typeface="Yuanti SC" panose="02010600040101010101" pitchFamily="2" charset="-122"/>
              </a:rPr>
            </a:br>
            <a:r>
              <a:rPr lang="zh-CN" altLang="en-US" sz="1440" dirty="0">
                <a:solidFill>
                  <a:srgbClr val="000000"/>
                </a:solidFill>
                <a:latin typeface="Yuanti SC" panose="02010600040101010101" pitchFamily="2" charset="-122"/>
                <a:ea typeface="Yuanti SC" panose="02010600040101010101" pitchFamily="2" charset="-122"/>
              </a:rPr>
              <a:t>＜</a:t>
            </a:r>
            <a:r>
              <a:rPr lang="en-US" altLang="zh-CN" sz="1440" dirty="0">
                <a:solidFill>
                  <a:srgbClr val="000000"/>
                </a:solidFill>
                <a:latin typeface="Yuanti SC" panose="02010600040101010101" pitchFamily="2" charset="-122"/>
                <a:ea typeface="Yuanti SC" panose="02010600040101010101" pitchFamily="2" charset="-122"/>
              </a:rPr>
              <a:t>blank line</a:t>
            </a:r>
            <a:r>
              <a:rPr lang="zh-CN" altLang="en-US" sz="1440" dirty="0">
                <a:solidFill>
                  <a:srgbClr val="000000"/>
                </a:solidFill>
                <a:latin typeface="Yuanti SC" panose="02010600040101010101" pitchFamily="2" charset="-122"/>
                <a:ea typeface="Yuanti SC" panose="02010600040101010101" pitchFamily="2" charset="-122"/>
              </a:rPr>
              <a:t>＞</a:t>
            </a:r>
            <a:br>
              <a:rPr lang="en-US" altLang="zh-CN" sz="1440" dirty="0">
                <a:latin typeface="Yuanti SC" panose="02010600040101010101" pitchFamily="2" charset="-122"/>
                <a:ea typeface="Yuanti SC" panose="02010600040101010101" pitchFamily="2" charset="-122"/>
              </a:rPr>
            </a:br>
            <a:r>
              <a:rPr lang="en-US" altLang="zh-CN" sz="1440" dirty="0">
                <a:solidFill>
                  <a:srgbClr val="000000"/>
                </a:solidFill>
                <a:latin typeface="Yuanti SC" panose="02010600040101010101" pitchFamily="2" charset="-122"/>
                <a:ea typeface="Yuanti SC" panose="02010600040101010101" pitchFamily="2" charset="-122"/>
              </a:rPr>
              <a:t>[</a:t>
            </a:r>
            <a:r>
              <a:rPr lang="zh-CN" altLang="en-US" sz="1440" dirty="0">
                <a:solidFill>
                  <a:srgbClr val="000000"/>
                </a:solidFill>
                <a:latin typeface="Yuanti SC" panose="02010600040101010101" pitchFamily="2" charset="-122"/>
                <a:ea typeface="Yuanti SC" panose="02010600040101010101" pitchFamily="2" charset="-122"/>
              </a:rPr>
              <a:t>＜</a:t>
            </a:r>
            <a:r>
              <a:rPr lang="en-US" altLang="zh-CN" sz="1440" dirty="0">
                <a:solidFill>
                  <a:srgbClr val="000000"/>
                </a:solidFill>
                <a:latin typeface="Yuanti SC" panose="02010600040101010101" pitchFamily="2" charset="-122"/>
                <a:ea typeface="Yuanti SC" panose="02010600040101010101" pitchFamily="2" charset="-122"/>
              </a:rPr>
              <a:t>request-body</a:t>
            </a:r>
            <a:r>
              <a:rPr lang="zh-CN" altLang="en-US" sz="1440" dirty="0">
                <a:solidFill>
                  <a:srgbClr val="000000"/>
                </a:solidFill>
                <a:latin typeface="Yuanti SC" panose="02010600040101010101" pitchFamily="2" charset="-122"/>
                <a:ea typeface="Yuanti SC" panose="02010600040101010101" pitchFamily="2" charset="-122"/>
              </a:rPr>
              <a:t>＞</a:t>
            </a:r>
            <a:endParaRPr lang="zh-CN" altLang="en-US" sz="1440" dirty="0">
              <a:latin typeface="Yuanti SC" panose="02010600040101010101" pitchFamily="2" charset="-122"/>
              <a:ea typeface="Yuanti SC" panose="02010600040101010101" pitchFamily="2" charset="-122"/>
            </a:endParaRPr>
          </a:p>
        </p:txBody>
      </p:sp>
      <p:sp>
        <p:nvSpPr>
          <p:cNvPr id="17" name="文本框 16"/>
          <p:cNvSpPr txBox="1"/>
          <p:nvPr/>
        </p:nvSpPr>
        <p:spPr>
          <a:xfrm>
            <a:off x="716195" y="1409209"/>
            <a:ext cx="731520" cy="423545"/>
          </a:xfrm>
          <a:prstGeom prst="rect">
            <a:avLst/>
          </a:prstGeom>
          <a:noFill/>
        </p:spPr>
        <p:txBody>
          <a:bodyPr wrap="none" rtlCol="0">
            <a:spAutoFit/>
          </a:bodyPr>
          <a:lstStyle/>
          <a:p>
            <a:pPr>
              <a:spcAft>
                <a:spcPts val="0"/>
              </a:spcAft>
            </a:pPr>
            <a:r>
              <a:rPr kumimoji="1" lang="zh-CN" altLang="en-US" sz="2160" dirty="0">
                <a:solidFill>
                  <a:srgbClr val="00B0F0"/>
                </a:solidFill>
                <a:latin typeface="Yuanti SC" panose="02010600040101010101" pitchFamily="2" charset="-122"/>
                <a:ea typeface="Yuanti SC" panose="02010600040101010101" pitchFamily="2" charset="-122"/>
              </a:rPr>
              <a:t>请求</a:t>
            </a:r>
            <a:endParaRPr kumimoji="1" lang="zh-CN" altLang="en-US" sz="2160" dirty="0">
              <a:solidFill>
                <a:srgbClr val="00B0F0"/>
              </a:solidFill>
              <a:latin typeface="Yuanti SC" panose="02010600040101010101" pitchFamily="2" charset="-122"/>
              <a:ea typeface="Yuanti SC" panose="02010600040101010101" pitchFamily="2" charset="-122"/>
            </a:endParaRPr>
          </a:p>
        </p:txBody>
      </p:sp>
      <p:sp>
        <p:nvSpPr>
          <p:cNvPr id="18" name="文本框 17"/>
          <p:cNvSpPr txBox="1"/>
          <p:nvPr/>
        </p:nvSpPr>
        <p:spPr>
          <a:xfrm>
            <a:off x="735436" y="3116611"/>
            <a:ext cx="731520" cy="423545"/>
          </a:xfrm>
          <a:prstGeom prst="rect">
            <a:avLst/>
          </a:prstGeom>
          <a:noFill/>
        </p:spPr>
        <p:txBody>
          <a:bodyPr wrap="none" rtlCol="0">
            <a:spAutoFit/>
          </a:bodyPr>
          <a:lstStyle/>
          <a:p>
            <a:pPr>
              <a:spcAft>
                <a:spcPts val="0"/>
              </a:spcAft>
            </a:pPr>
            <a:r>
              <a:rPr kumimoji="1" lang="zh-CN" altLang="en-US" sz="2160" dirty="0">
                <a:solidFill>
                  <a:srgbClr val="00B0F0"/>
                </a:solidFill>
                <a:latin typeface="Yuanti SC" panose="02010600040101010101" pitchFamily="2" charset="-122"/>
                <a:ea typeface="Yuanti SC" panose="02010600040101010101" pitchFamily="2" charset="-122"/>
              </a:rPr>
              <a:t>响应</a:t>
            </a:r>
            <a:endParaRPr kumimoji="1" lang="zh-CN" altLang="en-US" sz="2160" dirty="0">
              <a:solidFill>
                <a:srgbClr val="00B0F0"/>
              </a:solidFill>
              <a:latin typeface="Yuanti SC" panose="02010600040101010101" pitchFamily="2" charset="-122"/>
              <a:ea typeface="Yuanti SC" panose="02010600040101010101" pitchFamily="2" charset="-122"/>
            </a:endParaRPr>
          </a:p>
        </p:txBody>
      </p:sp>
      <p:sp>
        <p:nvSpPr>
          <p:cNvPr id="19" name="矩形 18"/>
          <p:cNvSpPr/>
          <p:nvPr/>
        </p:nvSpPr>
        <p:spPr>
          <a:xfrm>
            <a:off x="1531460" y="2947572"/>
            <a:ext cx="2123639" cy="975995"/>
          </a:xfrm>
          <a:prstGeom prst="rect">
            <a:avLst/>
          </a:prstGeom>
        </p:spPr>
        <p:txBody>
          <a:bodyPr wrap="square">
            <a:spAutoFit/>
          </a:bodyPr>
          <a:lstStyle/>
          <a:p>
            <a:pPr>
              <a:spcAft>
                <a:spcPts val="0"/>
              </a:spcAft>
            </a:pPr>
            <a:r>
              <a:rPr lang="zh-CN" altLang="en-US" sz="1440" dirty="0">
                <a:solidFill>
                  <a:srgbClr val="000000"/>
                </a:solidFill>
                <a:latin typeface="微软雅黑" panose="020B0503020204020204" pitchFamily="34" charset="-122"/>
                <a:ea typeface="微软雅黑" panose="020B0503020204020204" pitchFamily="34" charset="-122"/>
              </a:rPr>
              <a:t>＜</a:t>
            </a:r>
            <a:r>
              <a:rPr lang="en-US" altLang="zh-CN" sz="1440" dirty="0">
                <a:solidFill>
                  <a:srgbClr val="000000"/>
                </a:solidFill>
                <a:latin typeface="微软雅黑" panose="020B0503020204020204" pitchFamily="34" charset="-122"/>
                <a:ea typeface="微软雅黑" panose="020B0503020204020204" pitchFamily="34" charset="-122"/>
              </a:rPr>
              <a:t>status-line</a:t>
            </a:r>
            <a:r>
              <a:rPr lang="zh-CN" altLang="en-US" sz="1440" dirty="0">
                <a:solidFill>
                  <a:srgbClr val="000000"/>
                </a:solidFill>
                <a:latin typeface="微软雅黑" panose="020B0503020204020204" pitchFamily="34" charset="-122"/>
                <a:ea typeface="微软雅黑" panose="020B0503020204020204" pitchFamily="34" charset="-122"/>
              </a:rPr>
              <a:t>＞</a:t>
            </a:r>
            <a:br>
              <a:rPr lang="en-US" altLang="zh-CN" sz="1440" dirty="0"/>
            </a:br>
            <a:r>
              <a:rPr lang="zh-CN" altLang="en-US" sz="1440" dirty="0">
                <a:solidFill>
                  <a:srgbClr val="000000"/>
                </a:solidFill>
                <a:latin typeface="微软雅黑" panose="020B0503020204020204" pitchFamily="34" charset="-122"/>
                <a:ea typeface="微软雅黑" panose="020B0503020204020204" pitchFamily="34" charset="-122"/>
              </a:rPr>
              <a:t>＜</a:t>
            </a:r>
            <a:r>
              <a:rPr lang="en-US" altLang="zh-CN" sz="1440" dirty="0">
                <a:solidFill>
                  <a:srgbClr val="000000"/>
                </a:solidFill>
                <a:latin typeface="微软雅黑" panose="020B0503020204020204" pitchFamily="34" charset="-122"/>
                <a:ea typeface="微软雅黑" panose="020B0503020204020204" pitchFamily="34" charset="-122"/>
              </a:rPr>
              <a:t>headers</a:t>
            </a:r>
            <a:r>
              <a:rPr lang="zh-CN" altLang="en-US" sz="1440" dirty="0">
                <a:solidFill>
                  <a:srgbClr val="000000"/>
                </a:solidFill>
                <a:latin typeface="微软雅黑" panose="020B0503020204020204" pitchFamily="34" charset="-122"/>
                <a:ea typeface="微软雅黑" panose="020B0503020204020204" pitchFamily="34" charset="-122"/>
              </a:rPr>
              <a:t>＞</a:t>
            </a:r>
            <a:br>
              <a:rPr lang="en-US" altLang="zh-CN" sz="1440" dirty="0"/>
            </a:br>
            <a:r>
              <a:rPr lang="zh-CN" altLang="en-US" sz="1440" dirty="0">
                <a:solidFill>
                  <a:srgbClr val="000000"/>
                </a:solidFill>
                <a:latin typeface="微软雅黑" panose="020B0503020204020204" pitchFamily="34" charset="-122"/>
                <a:ea typeface="微软雅黑" panose="020B0503020204020204" pitchFamily="34" charset="-122"/>
              </a:rPr>
              <a:t>＜</a:t>
            </a:r>
            <a:r>
              <a:rPr lang="en-US" altLang="zh-CN" sz="1440" dirty="0">
                <a:solidFill>
                  <a:srgbClr val="000000"/>
                </a:solidFill>
                <a:latin typeface="微软雅黑" panose="020B0503020204020204" pitchFamily="34" charset="-122"/>
                <a:ea typeface="微软雅黑" panose="020B0503020204020204" pitchFamily="34" charset="-122"/>
              </a:rPr>
              <a:t>blank line</a:t>
            </a:r>
            <a:r>
              <a:rPr lang="zh-CN" altLang="en-US" sz="1440" dirty="0">
                <a:solidFill>
                  <a:srgbClr val="000000"/>
                </a:solidFill>
                <a:latin typeface="微软雅黑" panose="020B0503020204020204" pitchFamily="34" charset="-122"/>
                <a:ea typeface="微软雅黑" panose="020B0503020204020204" pitchFamily="34" charset="-122"/>
              </a:rPr>
              <a:t>＞</a:t>
            </a:r>
            <a:br>
              <a:rPr lang="en-US" altLang="zh-CN" sz="1440" dirty="0"/>
            </a:br>
            <a:r>
              <a:rPr lang="en-US" altLang="zh-CN" sz="1440" dirty="0">
                <a:solidFill>
                  <a:srgbClr val="000000"/>
                </a:solidFill>
                <a:latin typeface="微软雅黑" panose="020B0503020204020204" pitchFamily="34" charset="-122"/>
                <a:ea typeface="微软雅黑" panose="020B0503020204020204" pitchFamily="34" charset="-122"/>
              </a:rPr>
              <a:t>[</a:t>
            </a:r>
            <a:r>
              <a:rPr lang="zh-CN" altLang="en-US" sz="1440" dirty="0">
                <a:solidFill>
                  <a:srgbClr val="000000"/>
                </a:solidFill>
                <a:latin typeface="微软雅黑" panose="020B0503020204020204" pitchFamily="34" charset="-122"/>
                <a:ea typeface="微软雅黑" panose="020B0503020204020204" pitchFamily="34" charset="-122"/>
              </a:rPr>
              <a:t>＜</a:t>
            </a:r>
            <a:r>
              <a:rPr lang="en-US" altLang="zh-CN" sz="1440" dirty="0">
                <a:solidFill>
                  <a:srgbClr val="000000"/>
                </a:solidFill>
                <a:latin typeface="微软雅黑" panose="020B0503020204020204" pitchFamily="34" charset="-122"/>
                <a:ea typeface="微软雅黑" panose="020B0503020204020204" pitchFamily="34" charset="-122"/>
              </a:rPr>
              <a:t>response-body</a:t>
            </a:r>
            <a:r>
              <a:rPr lang="zh-CN" altLang="en-US" sz="1440" dirty="0">
                <a:solidFill>
                  <a:srgbClr val="000000"/>
                </a:solidFill>
                <a:latin typeface="微软雅黑" panose="020B0503020204020204" pitchFamily="34" charset="-122"/>
                <a:ea typeface="微软雅黑" panose="020B0503020204020204" pitchFamily="34" charset="-122"/>
              </a:rPr>
              <a:t>＞</a:t>
            </a:r>
            <a:r>
              <a:rPr lang="en-US" altLang="zh-CN" sz="1440" dirty="0">
                <a:solidFill>
                  <a:srgbClr val="000000"/>
                </a:solidFill>
                <a:latin typeface="微软雅黑" panose="020B0503020204020204" pitchFamily="34" charset="-122"/>
                <a:ea typeface="微软雅黑" panose="020B0503020204020204" pitchFamily="34" charset="-122"/>
              </a:rPr>
              <a:t>]</a:t>
            </a:r>
            <a:endParaRPr lang="zh-CN" altLang="en-US" sz="1440" dirty="0"/>
          </a:p>
        </p:txBody>
      </p:sp>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5376" y="335995"/>
            <a:ext cx="5593556" cy="421482"/>
          </a:xfrm>
        </p:spPr>
        <p:txBody>
          <a:bodyPr>
            <a:normAutofit fontScale="90000"/>
          </a:bodyPr>
          <a:lstStyle/>
          <a:p>
            <a:pPr>
              <a:spcAft>
                <a:spcPts val="0"/>
              </a:spcAft>
            </a:pPr>
            <a:r>
              <a:rPr lang="en-US" altLang="zh-CN" dirty="0">
                <a:latin typeface="微软雅黑" panose="020B0503020204020204" pitchFamily="34" charset="-122"/>
                <a:ea typeface="微软雅黑" panose="020B0503020204020204" pitchFamily="34" charset="-122"/>
              </a:rPr>
              <a:t>Webservice</a:t>
            </a:r>
            <a:r>
              <a:rPr lang="zh-CN" altLang="en-US" dirty="0">
                <a:latin typeface="微软雅黑" panose="020B0503020204020204" pitchFamily="34" charset="-122"/>
                <a:ea typeface="微软雅黑" panose="020B0503020204020204" pitchFamily="34" charset="-122"/>
              </a:rPr>
              <a:t>接口</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dirty="0"/>
          </a:p>
        </p:txBody>
      </p:sp>
      <p:sp>
        <p:nvSpPr>
          <p:cNvPr id="3" name="矩形 2"/>
          <p:cNvSpPr/>
          <p:nvPr/>
        </p:nvSpPr>
        <p:spPr>
          <a:xfrm>
            <a:off x="555376" y="936986"/>
            <a:ext cx="7712057" cy="3444875"/>
          </a:xfrm>
          <a:prstGeom prst="rect">
            <a:avLst/>
          </a:prstGeom>
        </p:spPr>
        <p:txBody>
          <a:bodyPr wrap="square">
            <a:spAutoFit/>
          </a:bodyPr>
          <a:lstStyle/>
          <a:p>
            <a:pPr>
              <a:lnSpc>
                <a:spcPct val="130000"/>
              </a:lnSpc>
              <a:spcAft>
                <a:spcPts val="0"/>
              </a:spcAft>
            </a:pPr>
            <a:r>
              <a:rPr lang="zh-CN" altLang="en-US" sz="1620" dirty="0">
                <a:latin typeface="Yuanti SC" panose="02010600040101010101" pitchFamily="2" charset="-122"/>
                <a:ea typeface="Yuanti SC" panose="02010600040101010101" pitchFamily="2" charset="-122"/>
              </a:rPr>
              <a:t>WebService是一个不依赖于语言、平台的SOA的架构，可以实现基于Http协议、不同语言（通过 xml 描述）间的相互调用、网络应用间的交互。</a:t>
            </a:r>
            <a:endParaRPr lang="zh-CN" altLang="en-US" sz="1620" dirty="0">
              <a:latin typeface="Yuanti SC" panose="02010600040101010101" pitchFamily="2" charset="-122"/>
              <a:ea typeface="Yuanti SC" panose="02010600040101010101" pitchFamily="2" charset="-122"/>
            </a:endParaRPr>
          </a:p>
          <a:p>
            <a:pPr marL="320040" indent="-320040">
              <a:lnSpc>
                <a:spcPct val="130000"/>
              </a:lnSpc>
              <a:spcBef>
                <a:spcPts val="20"/>
              </a:spcBef>
              <a:spcAft>
                <a:spcPts val="0"/>
              </a:spcAft>
              <a:buClr>
                <a:srgbClr val="00B0F0"/>
              </a:buClr>
              <a:buSzPct val="80000"/>
              <a:buFont typeface="Wingdings" panose="05000000000000000000" pitchFamily="2" charset="2"/>
              <a:buChar char="p"/>
            </a:pPr>
            <a:r>
              <a:rPr lang="zh-CN" altLang="en-US" b="1" dirty="0">
                <a:solidFill>
                  <a:srgbClr val="00B0F0"/>
                </a:solidFill>
                <a:latin typeface="Yuanti SC" panose="02010600040101010101" pitchFamily="2" charset="-122"/>
                <a:ea typeface="Yuanti SC" panose="02010600040101010101" pitchFamily="2" charset="-122"/>
              </a:rPr>
              <a:t>Soap</a:t>
            </a:r>
            <a:r>
              <a:rPr lang="zh-CN" altLang="en-US" sz="1440" dirty="0">
                <a:solidFill>
                  <a:schemeClr val="tx1">
                    <a:lumMod val="50000"/>
                    <a:lumOff val="50000"/>
                  </a:schemeClr>
                </a:solidFill>
                <a:latin typeface="Yuanti SC" panose="02010600040101010101" pitchFamily="2" charset="-122"/>
                <a:ea typeface="Yuanti SC" panose="02010600040101010101" pitchFamily="2" charset="-122"/>
              </a:rPr>
              <a:t>(Simple Object Access Protocol)</a:t>
            </a:r>
            <a:r>
              <a:rPr lang="zh-CN" altLang="en-US" sz="1620" dirty="0">
                <a:latin typeface="Yuanti SC" panose="02010600040101010101" pitchFamily="2" charset="-122"/>
                <a:ea typeface="Yuanti SC" panose="02010600040101010101" pitchFamily="2" charset="-122"/>
              </a:rPr>
              <a:t>，XML Web Service 的通信协议（调用方法的规范），支持不同的底层接口，如HTTP(S)、SMTP</a:t>
            </a:r>
            <a:endParaRPr lang="zh-CN" altLang="en-US" sz="1620" dirty="0">
              <a:latin typeface="Yuanti SC" panose="02010600040101010101" pitchFamily="2" charset="-122"/>
              <a:ea typeface="Yuanti SC" panose="02010600040101010101" pitchFamily="2" charset="-122"/>
            </a:endParaRPr>
          </a:p>
          <a:p>
            <a:pPr marL="320040" indent="-320040">
              <a:lnSpc>
                <a:spcPct val="130000"/>
              </a:lnSpc>
              <a:spcBef>
                <a:spcPts val="20"/>
              </a:spcBef>
              <a:spcAft>
                <a:spcPts val="0"/>
              </a:spcAft>
              <a:buClr>
                <a:srgbClr val="00B0F0"/>
              </a:buClr>
              <a:buSzPct val="80000"/>
              <a:buFont typeface="Wingdings" panose="05000000000000000000" pitchFamily="2" charset="2"/>
              <a:buChar char="p"/>
            </a:pPr>
            <a:r>
              <a:rPr lang="zh-CN" altLang="en-US" b="1" dirty="0">
                <a:solidFill>
                  <a:srgbClr val="00B0F0"/>
                </a:solidFill>
                <a:latin typeface="Yuanti SC" panose="02010600040101010101" pitchFamily="2" charset="-122"/>
                <a:ea typeface="Yuanti SC" panose="02010600040101010101" pitchFamily="2" charset="-122"/>
              </a:rPr>
              <a:t>WSDL</a:t>
            </a:r>
            <a:r>
              <a:rPr lang="zh-CN" altLang="en-US" sz="1440" dirty="0">
                <a:solidFill>
                  <a:schemeClr val="tx1">
                    <a:lumMod val="50000"/>
                    <a:lumOff val="50000"/>
                  </a:schemeClr>
                </a:solidFill>
                <a:latin typeface="Yuanti SC" panose="02010600040101010101" pitchFamily="2" charset="-122"/>
                <a:ea typeface="Yuanti SC" panose="02010600040101010101" pitchFamily="2" charset="-122"/>
              </a:rPr>
              <a:t>(Web Services Description Language) </a:t>
            </a:r>
            <a:r>
              <a:rPr lang="zh-CN" altLang="en-US" sz="1620" dirty="0">
                <a:latin typeface="Yuanti SC" panose="02010600040101010101" pitchFamily="2" charset="-122"/>
                <a:ea typeface="Yuanti SC" panose="02010600040101010101" pitchFamily="2" charset="-122"/>
              </a:rPr>
              <a:t>， XML 文档</a:t>
            </a:r>
            <a:r>
              <a:rPr lang="en-US" altLang="zh-CN" sz="1620" dirty="0">
                <a:latin typeface="Yuanti SC" panose="02010600040101010101" pitchFamily="2" charset="-122"/>
                <a:ea typeface="Yuanti SC" panose="02010600040101010101" pitchFamily="2" charset="-122"/>
              </a:rPr>
              <a:t>——</a:t>
            </a:r>
            <a:r>
              <a:rPr lang="zh-CN" altLang="en-US" sz="1620" dirty="0">
                <a:latin typeface="Yuanti SC" panose="02010600040101010101" pitchFamily="2" charset="-122"/>
                <a:ea typeface="Yuanti SC" panose="02010600040101010101" pitchFamily="2" charset="-122"/>
              </a:rPr>
              <a:t>用于说明一组 SOAP 消息以及如何交换这些消息</a:t>
            </a:r>
            <a:endParaRPr lang="zh-CN" altLang="en-US" sz="1620" dirty="0">
              <a:latin typeface="Yuanti SC" panose="02010600040101010101" pitchFamily="2" charset="-122"/>
              <a:ea typeface="Yuanti SC" panose="02010600040101010101" pitchFamily="2" charset="-122"/>
            </a:endParaRPr>
          </a:p>
          <a:p>
            <a:pPr marL="320040" indent="-320040">
              <a:lnSpc>
                <a:spcPct val="130000"/>
              </a:lnSpc>
              <a:spcBef>
                <a:spcPts val="20"/>
              </a:spcBef>
              <a:buClr>
                <a:srgbClr val="00B0F0"/>
              </a:buClr>
              <a:buSzPct val="80000"/>
              <a:buFont typeface="Wingdings" panose="05000000000000000000" pitchFamily="2" charset="2"/>
              <a:buChar char="p"/>
            </a:pPr>
            <a:r>
              <a:rPr lang="zh-CN" altLang="en-US" b="1" dirty="0">
                <a:solidFill>
                  <a:srgbClr val="00B0F0"/>
                </a:solidFill>
                <a:latin typeface="Yuanti SC" panose="02010600040101010101" pitchFamily="2" charset="-122"/>
                <a:ea typeface="Yuanti SC" panose="02010600040101010101" pitchFamily="2" charset="-122"/>
              </a:rPr>
              <a:t>UDDI</a:t>
            </a:r>
            <a:r>
              <a:rPr lang="zh-CN" altLang="en-US" sz="1440" dirty="0">
                <a:solidFill>
                  <a:schemeClr val="tx1">
                    <a:lumMod val="50000"/>
                    <a:lumOff val="50000"/>
                  </a:schemeClr>
                </a:solidFill>
                <a:latin typeface="Yuanti SC" panose="02010600040101010101" pitchFamily="2" charset="-122"/>
                <a:ea typeface="Yuanti SC" panose="02010600040101010101" pitchFamily="2" charset="-122"/>
              </a:rPr>
              <a:t> (Universal Description, Discovery, and Integration) </a:t>
            </a:r>
            <a:r>
              <a:rPr lang="zh-CN" altLang="en-US" sz="1620" dirty="0">
                <a:latin typeface="Yuanti SC" panose="02010600040101010101" pitchFamily="2" charset="-122"/>
                <a:ea typeface="Yuanti SC" panose="02010600040101010101" pitchFamily="2" charset="-122"/>
              </a:rPr>
              <a:t>根据描述文档来引导系统查找相应服务的机制。UDDI利用SOAP消息机制（标准的XML/HTTP）来发布、编辑、浏览以及查找注册信息。采用XML格式来封装各种不同类型的数据，发送到注册中心或者由注册中心返回所需数据</a:t>
            </a:r>
            <a:endParaRPr lang="zh-CN" altLang="en-US" sz="1620" dirty="0">
              <a:latin typeface="Yuanti SC" panose="02010600040101010101" pitchFamily="2" charset="-122"/>
              <a:ea typeface="Yuanti SC" panose="02010600040101010101" pitchFamily="2" charset="-122"/>
            </a:endParaRPr>
          </a:p>
        </p:txBody>
      </p:sp>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zh-CN" dirty="0"/>
              <a:t>面向</a:t>
            </a:r>
            <a:r>
              <a:rPr lang="en-US" altLang="zh-CN" dirty="0"/>
              <a:t>UI</a:t>
            </a:r>
            <a:r>
              <a:rPr lang="zh-CN" altLang="zh-CN" dirty="0"/>
              <a:t>的功能测试 </a:t>
            </a:r>
            <a:endParaRPr lang="zh-CN" altLang="en-US" dirty="0"/>
          </a:p>
        </p:txBody>
      </p:sp>
      <p:sp>
        <p:nvSpPr>
          <p:cNvPr id="3" name="文本占位符 2"/>
          <p:cNvSpPr>
            <a:spLocks noGrp="1"/>
          </p:cNvSpPr>
          <p:nvPr>
            <p:ph type="body" sz="quarter" idx="10"/>
          </p:nvPr>
        </p:nvSpPr>
        <p:spPr>
          <a:xfrm>
            <a:off x="582037" y="1091822"/>
            <a:ext cx="4953524" cy="3339637"/>
          </a:xfrm>
        </p:spPr>
        <p:txBody>
          <a:bodyPr>
            <a:normAutofit fontScale="92500" lnSpcReduction="20000"/>
          </a:bodyPr>
          <a:lstStyle/>
          <a:p>
            <a:pPr>
              <a:spcAft>
                <a:spcPts val="0"/>
              </a:spcAft>
            </a:pPr>
            <a:r>
              <a:rPr lang="zh-CN" altLang="en-US" sz="1800" dirty="0">
                <a:solidFill>
                  <a:schemeClr val="accent1">
                    <a:lumMod val="75000"/>
                  </a:schemeClr>
                </a:solidFill>
                <a:effectLst/>
                <a:cs typeface="Arial" panose="020B0604020202020204" pitchFamily="34" charset="0"/>
              </a:rPr>
              <a:t>重点测试功能逻辑，按功能、子功能、功能点等层次展开测试</a:t>
            </a:r>
            <a:endParaRPr lang="en-US" altLang="zh-CN" sz="1800" dirty="0">
              <a:solidFill>
                <a:schemeClr val="accent1">
                  <a:lumMod val="75000"/>
                </a:schemeClr>
              </a:solidFill>
              <a:effectLst/>
              <a:cs typeface="Arial" panose="020B0604020202020204" pitchFamily="34" charset="0"/>
            </a:endParaRPr>
          </a:p>
          <a:p>
            <a:pPr>
              <a:spcBef>
                <a:spcPts val="750"/>
              </a:spcBef>
              <a:spcAft>
                <a:spcPts val="0"/>
              </a:spcAft>
            </a:pPr>
            <a:r>
              <a:rPr lang="zh-CN" altLang="en-US" sz="1800" dirty="0">
                <a:solidFill>
                  <a:schemeClr val="accent1">
                    <a:lumMod val="75000"/>
                  </a:schemeClr>
                </a:solidFill>
                <a:cs typeface="Arial" panose="020B0604020202020204" pitchFamily="34" charset="0"/>
              </a:rPr>
              <a:t>基于输入域和组合测试等方法（见第</a:t>
            </a:r>
            <a:r>
              <a:rPr lang="en-US" altLang="zh-CN" sz="1800" dirty="0">
                <a:solidFill>
                  <a:schemeClr val="accent1">
                    <a:lumMod val="75000"/>
                  </a:schemeClr>
                </a:solidFill>
                <a:cs typeface="Arial" panose="020B0604020202020204" pitchFamily="34" charset="0"/>
              </a:rPr>
              <a:t>3</a:t>
            </a:r>
            <a:r>
              <a:rPr lang="zh-CN" altLang="en-US" sz="1800" dirty="0">
                <a:solidFill>
                  <a:schemeClr val="accent1">
                    <a:lumMod val="75000"/>
                  </a:schemeClr>
                </a:solidFill>
                <a:cs typeface="Arial" panose="020B0604020202020204" pitchFamily="34" charset="0"/>
              </a:rPr>
              <a:t>章）进行输入的设计，驱动测试，并观察输出</a:t>
            </a:r>
            <a:endParaRPr lang="en-US" altLang="zh-CN" sz="1800" dirty="0">
              <a:solidFill>
                <a:schemeClr val="accent1">
                  <a:lumMod val="75000"/>
                </a:schemeClr>
              </a:solidFill>
              <a:effectLst/>
              <a:cs typeface="Arial" panose="020B0604020202020204" pitchFamily="34" charset="0"/>
            </a:endParaRPr>
          </a:p>
          <a:p>
            <a:pPr>
              <a:spcBef>
                <a:spcPts val="750"/>
              </a:spcBef>
              <a:spcAft>
                <a:spcPts val="0"/>
              </a:spcAft>
            </a:pPr>
            <a:r>
              <a:rPr lang="zh-CN" altLang="en-US" sz="1800" dirty="0">
                <a:solidFill>
                  <a:schemeClr val="accent1">
                    <a:lumMod val="75000"/>
                  </a:schemeClr>
                </a:solidFill>
                <a:cs typeface="Arial" panose="020B0604020202020204" pitchFamily="34" charset="0"/>
              </a:rPr>
              <a:t>扮演用户角色，从应用场景来遍历用户使用产品的主要操作路径</a:t>
            </a:r>
            <a:endParaRPr lang="en-US" altLang="zh-CN" sz="1800" dirty="0">
              <a:solidFill>
                <a:schemeClr val="accent1">
                  <a:lumMod val="75000"/>
                </a:schemeClr>
              </a:solidFill>
              <a:cs typeface="Arial" panose="020B0604020202020204" pitchFamily="34" charset="0"/>
            </a:endParaRPr>
          </a:p>
          <a:p>
            <a:pPr>
              <a:spcBef>
                <a:spcPts val="750"/>
              </a:spcBef>
              <a:spcAft>
                <a:spcPts val="0"/>
              </a:spcAft>
            </a:pPr>
            <a:r>
              <a:rPr lang="zh-CN" altLang="zh-CN" sz="1800" dirty="0">
                <a:solidFill>
                  <a:schemeClr val="accent1">
                    <a:lumMod val="75000"/>
                  </a:schemeClr>
                </a:solidFill>
                <a:effectLst/>
                <a:cs typeface="Arial" panose="020B0604020202020204" pitchFamily="34" charset="0"/>
              </a:rPr>
              <a:t>针对不同设置</a:t>
            </a:r>
            <a:r>
              <a:rPr lang="zh-CN" altLang="en-US" sz="1800" dirty="0">
                <a:solidFill>
                  <a:schemeClr val="accent1">
                    <a:lumMod val="75000"/>
                  </a:schemeClr>
                </a:solidFill>
                <a:effectLst/>
                <a:cs typeface="Arial" panose="020B0604020202020204" pitchFamily="34" charset="0"/>
              </a:rPr>
              <a:t>进行测试</a:t>
            </a:r>
            <a:endParaRPr lang="en-US" altLang="zh-CN" sz="1800" dirty="0">
              <a:solidFill>
                <a:schemeClr val="accent1">
                  <a:lumMod val="75000"/>
                </a:schemeClr>
              </a:solidFill>
              <a:effectLst/>
              <a:cs typeface="Arial" panose="020B0604020202020204" pitchFamily="34" charset="0"/>
            </a:endParaRPr>
          </a:p>
          <a:p>
            <a:pPr>
              <a:spcBef>
                <a:spcPts val="750"/>
              </a:spcBef>
            </a:pPr>
            <a:r>
              <a:rPr lang="zh-CN" altLang="zh-CN" sz="1800" dirty="0">
                <a:solidFill>
                  <a:schemeClr val="accent1">
                    <a:lumMod val="75000"/>
                  </a:schemeClr>
                </a:solidFill>
                <a:effectLst/>
                <a:cs typeface="Arial" panose="020B0604020202020204" pitchFamily="34" charset="0"/>
              </a:rPr>
              <a:t>用户界面测试</a:t>
            </a:r>
            <a:endParaRPr kumimoji="1" lang="zh-CN" altLang="en-US" dirty="0">
              <a:solidFill>
                <a:schemeClr val="accent1">
                  <a:lumMod val="75000"/>
                </a:schemeClr>
              </a:solidFill>
            </a:endParaRPr>
          </a:p>
        </p:txBody>
      </p:sp>
      <p:pic>
        <p:nvPicPr>
          <p:cNvPr id="1026"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43000" y="542729"/>
            <a:ext cx="2824264" cy="39005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886367" y="853011"/>
            <a:ext cx="7732116" cy="895350"/>
          </a:xfrm>
        </p:spPr>
        <p:txBody>
          <a:bodyPr>
            <a:normAutofit/>
          </a:bodyPr>
          <a:lstStyle/>
          <a:p>
            <a:pPr>
              <a:spcAft>
                <a:spcPts val="0"/>
              </a:spcAft>
            </a:pPr>
            <a:r>
              <a:rPr lang="en-US" altLang="zh-CN" sz="4800" b="1" dirty="0">
                <a:solidFill>
                  <a:schemeClr val="accent2">
                    <a:lumMod val="75000"/>
                  </a:schemeClr>
                </a:solidFill>
              </a:rPr>
              <a:t>6.2</a:t>
            </a:r>
            <a:r>
              <a:rPr lang="zh-CN" altLang="en-US" sz="4800" b="1" dirty="0">
                <a:solidFill>
                  <a:schemeClr val="accent2">
                    <a:lumMod val="75000"/>
                  </a:schemeClr>
                </a:solidFill>
              </a:rPr>
              <a:t> 功能</a:t>
            </a:r>
            <a:r>
              <a:rPr lang="zh-CN" altLang="zh-CN" sz="4800" b="1" dirty="0">
                <a:solidFill>
                  <a:schemeClr val="accent2">
                    <a:lumMod val="75000"/>
                  </a:schemeClr>
                </a:solidFill>
              </a:rPr>
              <a:t>测试</a:t>
            </a:r>
            <a:r>
              <a:rPr lang="zh-CN" altLang="en-US" sz="4800" b="1" dirty="0">
                <a:solidFill>
                  <a:schemeClr val="accent2">
                    <a:lumMod val="75000"/>
                  </a:schemeClr>
                </a:solidFill>
              </a:rPr>
              <a:t>自动化</a:t>
            </a:r>
            <a:r>
              <a:rPr lang="zh-CN" altLang="zh-CN" sz="4800" b="1" dirty="0">
                <a:solidFill>
                  <a:schemeClr val="accent2">
                    <a:lumMod val="75000"/>
                  </a:schemeClr>
                </a:solidFill>
              </a:rPr>
              <a:t> </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36782" y="246256"/>
            <a:ext cx="4698206" cy="667941"/>
          </a:xfrm>
        </p:spPr>
        <p:txBody>
          <a:bodyPr/>
          <a:lstStyle/>
          <a:p>
            <a:pPr>
              <a:spcAft>
                <a:spcPts val="0"/>
              </a:spcAft>
            </a:pPr>
            <a:r>
              <a:rPr kumimoji="1" lang="zh-CN" altLang="zh-CN" dirty="0">
                <a:latin typeface="微软雅黑" panose="020B0503020204020204" pitchFamily="34" charset="-122"/>
                <a:ea typeface="微软雅黑" panose="020B0503020204020204" pitchFamily="34" charset="-122"/>
              </a:rPr>
              <a:t>功能测试自动化</a:t>
            </a:r>
            <a:endParaRPr kumimoji="1" lang="zh-CN" altLang="en-US" dirty="0">
              <a:latin typeface="微软雅黑" panose="020B0503020204020204" pitchFamily="34" charset="-122"/>
              <a:ea typeface="微软雅黑" panose="020B0503020204020204" pitchFamily="34" charset="-122"/>
            </a:endParaRPr>
          </a:p>
        </p:txBody>
      </p:sp>
      <p:sp>
        <p:nvSpPr>
          <p:cNvPr id="31747" name="Rectangle 3"/>
          <p:cNvSpPr>
            <a:spLocks noChangeArrowheads="1"/>
          </p:cNvSpPr>
          <p:nvPr/>
        </p:nvSpPr>
        <p:spPr bwMode="auto">
          <a:xfrm>
            <a:off x="943233" y="1623589"/>
            <a:ext cx="4473031" cy="1938020"/>
          </a:xfrm>
          <a:prstGeom prst="rect">
            <a:avLst/>
          </a:prstGeom>
          <a:noFill/>
          <a:ln w="9525" algn="ctr">
            <a:noFill/>
            <a:miter lim="800000"/>
          </a:ln>
        </p:spPr>
        <p:txBody>
          <a:bodyPr wrap="square" anchor="ctr">
            <a:spAutoFit/>
          </a:bodyPr>
          <a:lstStyle/>
          <a:p>
            <a:pPr marL="358775" indent="-358775">
              <a:lnSpc>
                <a:spcPct val="150000"/>
              </a:lnSpc>
              <a:spcAft>
                <a:spcPts val="0"/>
              </a:spcAft>
              <a:buClr>
                <a:schemeClr val="accent1"/>
              </a:buClr>
              <a:buSzPct val="75000"/>
              <a:buFont typeface="Wingdings" panose="05000000000000000000" pitchFamily="2" charset="2"/>
              <a:buChar char="p"/>
              <a:tabLst>
                <a:tab pos="428625" algn="l"/>
              </a:tabLst>
            </a:pPr>
            <a:r>
              <a:rPr lang="zh-CN" altLang="zh-CN" sz="2000" dirty="0">
                <a:latin typeface="微软雅黑" panose="020B0503020204020204" pitchFamily="34" charset="-122"/>
                <a:ea typeface="微软雅黑" panose="020B0503020204020204" pitchFamily="34" charset="-122"/>
              </a:rPr>
              <a:t>面向接口的自动化测试</a:t>
            </a:r>
            <a:endParaRPr lang="zh-CN" altLang="zh-CN" sz="2000" dirty="0">
              <a:latin typeface="微软雅黑" panose="020B0503020204020204" pitchFamily="34" charset="-122"/>
              <a:ea typeface="微软雅黑" panose="020B0503020204020204" pitchFamily="34" charset="-122"/>
            </a:endParaRPr>
          </a:p>
          <a:p>
            <a:pPr marL="358775" indent="-358775">
              <a:lnSpc>
                <a:spcPct val="150000"/>
              </a:lnSpc>
              <a:spcBef>
                <a:spcPts val="0"/>
              </a:spcBef>
              <a:spcAft>
                <a:spcPts val="0"/>
              </a:spcAft>
              <a:buClr>
                <a:schemeClr val="accent1"/>
              </a:buClr>
              <a:buSzPct val="75000"/>
              <a:buFont typeface="Wingdings" panose="05000000000000000000" pitchFamily="2" charset="2"/>
              <a:buChar char="p"/>
              <a:tabLst>
                <a:tab pos="428625" algn="l"/>
              </a:tabLst>
            </a:pPr>
            <a:r>
              <a:rPr lang="en-US" altLang="zh-CN" sz="2000" dirty="0">
                <a:latin typeface="微软雅黑" panose="020B0503020204020204" pitchFamily="34" charset="-122"/>
                <a:ea typeface="微软雅黑" panose="020B0503020204020204" pitchFamily="34" charset="-122"/>
              </a:rPr>
              <a:t>Web</a:t>
            </a:r>
            <a:r>
              <a:rPr lang="zh-CN" altLang="zh-CN" sz="2000" dirty="0">
                <a:latin typeface="微软雅黑" panose="020B0503020204020204" pitchFamily="34" charset="-122"/>
                <a:ea typeface="微软雅黑" panose="020B0503020204020204" pitchFamily="34" charset="-122"/>
              </a:rPr>
              <a:t>客户端的</a:t>
            </a:r>
            <a:r>
              <a:rPr lang="en-US" altLang="zh-CN" sz="2000" dirty="0">
                <a:latin typeface="微软雅黑" panose="020B0503020204020204" pitchFamily="34" charset="-122"/>
                <a:ea typeface="微软雅黑" panose="020B0503020204020204" pitchFamily="34" charset="-122"/>
              </a:rPr>
              <a:t>UI</a:t>
            </a:r>
            <a:r>
              <a:rPr lang="zh-CN" altLang="zh-CN" sz="2000" dirty="0">
                <a:latin typeface="微软雅黑" panose="020B0503020204020204" pitchFamily="34" charset="-122"/>
                <a:ea typeface="微软雅黑" panose="020B0503020204020204" pitchFamily="34" charset="-122"/>
              </a:rPr>
              <a:t>自动化测试</a:t>
            </a:r>
            <a:endParaRPr lang="zh-CN" altLang="zh-CN" sz="2000" dirty="0">
              <a:latin typeface="微软雅黑" panose="020B0503020204020204" pitchFamily="34" charset="-122"/>
              <a:ea typeface="微软雅黑" panose="020B0503020204020204" pitchFamily="34" charset="-122"/>
            </a:endParaRPr>
          </a:p>
          <a:p>
            <a:pPr marL="358775" indent="-358775">
              <a:lnSpc>
                <a:spcPct val="150000"/>
              </a:lnSpc>
              <a:spcBef>
                <a:spcPts val="0"/>
              </a:spcBef>
              <a:spcAft>
                <a:spcPts val="0"/>
              </a:spcAft>
              <a:buClr>
                <a:schemeClr val="accent1"/>
              </a:buClr>
              <a:buSzPct val="75000"/>
              <a:buFont typeface="Wingdings" panose="05000000000000000000" pitchFamily="2" charset="2"/>
              <a:buChar char="p"/>
              <a:tabLst>
                <a:tab pos="428625" algn="l"/>
              </a:tabLst>
            </a:pPr>
            <a:r>
              <a:rPr lang="zh-CN" altLang="zh-CN" sz="2000" dirty="0">
                <a:latin typeface="微软雅黑" panose="020B0503020204020204" pitchFamily="34" charset="-122"/>
                <a:ea typeface="微软雅黑" panose="020B0503020204020204" pitchFamily="34" charset="-122"/>
              </a:rPr>
              <a:t>基于</a:t>
            </a:r>
            <a:r>
              <a:rPr lang="en-US" altLang="zh-CN" sz="2000" dirty="0">
                <a:latin typeface="微软雅黑" panose="020B0503020204020204" pitchFamily="34" charset="-122"/>
                <a:ea typeface="微软雅黑" panose="020B0503020204020204" pitchFamily="34" charset="-122"/>
              </a:rPr>
              <a:t>Cypress</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UI</a:t>
            </a:r>
            <a:r>
              <a:rPr lang="zh-CN" altLang="zh-CN" sz="2000" dirty="0">
                <a:latin typeface="微软雅黑" panose="020B0503020204020204" pitchFamily="34" charset="-122"/>
                <a:ea typeface="微软雅黑" panose="020B0503020204020204" pitchFamily="34" charset="-122"/>
              </a:rPr>
              <a:t>自动化测试</a:t>
            </a:r>
            <a:endParaRPr lang="zh-CN" altLang="zh-CN" sz="2000" dirty="0">
              <a:latin typeface="微软雅黑" panose="020B0503020204020204" pitchFamily="34" charset="-122"/>
              <a:ea typeface="微软雅黑" panose="020B0503020204020204" pitchFamily="34" charset="-122"/>
            </a:endParaRPr>
          </a:p>
          <a:p>
            <a:pPr marL="358775" indent="-358775">
              <a:lnSpc>
                <a:spcPct val="150000"/>
              </a:lnSpc>
              <a:spcBef>
                <a:spcPts val="0"/>
              </a:spcBef>
              <a:buClr>
                <a:schemeClr val="accent1"/>
              </a:buClr>
              <a:buSzPct val="75000"/>
              <a:buFont typeface="Wingdings" panose="05000000000000000000" pitchFamily="2" charset="2"/>
              <a:buChar char="p"/>
              <a:tabLst>
                <a:tab pos="428625" algn="l"/>
              </a:tabLst>
            </a:pPr>
            <a:r>
              <a:rPr lang="en-US" altLang="zh-CN" sz="2000" dirty="0">
                <a:latin typeface="微软雅黑" panose="020B0503020204020204" pitchFamily="34" charset="-122"/>
                <a:ea typeface="微软雅黑" panose="020B0503020204020204" pitchFamily="34" charset="-122"/>
              </a:rPr>
              <a:t>Android</a:t>
            </a:r>
            <a:r>
              <a:rPr lang="zh-CN" altLang="zh-CN" sz="2000" dirty="0">
                <a:latin typeface="微软雅黑" panose="020B0503020204020204" pitchFamily="34" charset="-122"/>
                <a:ea typeface="微软雅黑" panose="020B0503020204020204" pitchFamily="34" charset="-122"/>
              </a:rPr>
              <a:t>应用的</a:t>
            </a:r>
            <a:r>
              <a:rPr lang="en-US" altLang="zh-CN" sz="2000" dirty="0">
                <a:latin typeface="微软雅黑" panose="020B0503020204020204" pitchFamily="34" charset="-122"/>
                <a:ea typeface="微软雅黑" panose="020B0503020204020204" pitchFamily="34" charset="-122"/>
              </a:rPr>
              <a:t>UI</a:t>
            </a:r>
            <a:r>
              <a:rPr lang="zh-CN" altLang="zh-CN" sz="2000" dirty="0">
                <a:latin typeface="微软雅黑" panose="020B0503020204020204" pitchFamily="34" charset="-122"/>
                <a:ea typeface="微软雅黑" panose="020B0503020204020204" pitchFamily="34" charset="-122"/>
              </a:rPr>
              <a:t>自动化测试</a:t>
            </a:r>
            <a:endParaRPr lang="zh-CN" altLang="zh-CN"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964252" y="1294693"/>
            <a:ext cx="2983102" cy="2976307"/>
          </a:xfrm>
          <a:prstGeom prst="rect">
            <a:avLst/>
          </a:prstGeom>
        </p:spPr>
      </p:pic>
      <p:sp>
        <p:nvSpPr>
          <p:cNvPr id="2" name="文本框 1"/>
          <p:cNvSpPr txBox="1"/>
          <p:nvPr/>
        </p:nvSpPr>
        <p:spPr>
          <a:xfrm>
            <a:off x="658617" y="4271000"/>
            <a:ext cx="5506209" cy="583565"/>
          </a:xfrm>
          <a:prstGeom prst="rect">
            <a:avLst/>
          </a:prstGeom>
          <a:noFill/>
        </p:spPr>
        <p:txBody>
          <a:bodyPr wrap="square" rtlCol="0">
            <a:spAutoFit/>
          </a:bodyPr>
          <a:lstStyle/>
          <a:p>
            <a:pPr>
              <a:spcAft>
                <a:spcPts val="0"/>
              </a:spcAft>
            </a:pPr>
            <a:r>
              <a:rPr kumimoji="1" lang="en-US" altLang="zh-CN" sz="1600" dirty="0">
                <a:solidFill>
                  <a:srgbClr val="00B0F0"/>
                </a:solidFill>
                <a:latin typeface="微软雅黑" panose="020B0503020204020204" pitchFamily="34" charset="-122"/>
                <a:ea typeface="微软雅黑" panose="020B0503020204020204" pitchFamily="34" charset="-122"/>
              </a:rPr>
              <a:t>iOS</a:t>
            </a:r>
            <a:r>
              <a:rPr kumimoji="1" lang="zh-CN" altLang="en-US" sz="1600" dirty="0">
                <a:solidFill>
                  <a:srgbClr val="00B0F0"/>
                </a:solidFill>
                <a:latin typeface="微软雅黑" panose="020B0503020204020204" pitchFamily="34" charset="-122"/>
                <a:ea typeface="微软雅黑" panose="020B0503020204020204" pitchFamily="34" charset="-122"/>
              </a:rPr>
              <a:t> 和 </a:t>
            </a:r>
            <a:r>
              <a:rPr kumimoji="1" lang="en-US" altLang="zh-CN" sz="1600" dirty="0">
                <a:solidFill>
                  <a:srgbClr val="00B0F0"/>
                </a:solidFill>
                <a:latin typeface="微软雅黑" panose="020B0503020204020204" pitchFamily="34" charset="-122"/>
                <a:ea typeface="微软雅黑" panose="020B0503020204020204" pitchFamily="34" charset="-122"/>
              </a:rPr>
              <a:t>Appium</a:t>
            </a:r>
            <a:r>
              <a:rPr kumimoji="1" lang="zh-CN" altLang="en-US" sz="1600" dirty="0">
                <a:solidFill>
                  <a:srgbClr val="00B0F0"/>
                </a:solidFill>
                <a:latin typeface="微软雅黑" panose="020B0503020204020204" pitchFamily="34" charset="-122"/>
                <a:ea typeface="微软雅黑" panose="020B0503020204020204" pitchFamily="34" charset="-122"/>
              </a:rPr>
              <a:t> 内容，可以在第</a:t>
            </a:r>
            <a:r>
              <a:rPr kumimoji="1" lang="en-US" altLang="zh-CN" sz="1600" dirty="0">
                <a:solidFill>
                  <a:srgbClr val="00B0F0"/>
                </a:solidFill>
                <a:latin typeface="微软雅黑" panose="020B0503020204020204" pitchFamily="34" charset="-122"/>
                <a:ea typeface="微软雅黑" panose="020B0503020204020204" pitchFamily="34" charset="-122"/>
              </a:rPr>
              <a:t>9</a:t>
            </a:r>
            <a:r>
              <a:rPr kumimoji="1" lang="zh-CN" altLang="en-US" sz="1600" dirty="0">
                <a:solidFill>
                  <a:srgbClr val="00B0F0"/>
                </a:solidFill>
                <a:latin typeface="微软雅黑" panose="020B0503020204020204" pitchFamily="34" charset="-122"/>
                <a:ea typeface="微软雅黑" panose="020B0503020204020204" pitchFamily="34" charset="-122"/>
              </a:rPr>
              <a:t>章进行讨论</a:t>
            </a:r>
            <a:endParaRPr kumimoji="1" lang="en-US" altLang="zh-CN" sz="1600" dirty="0">
              <a:solidFill>
                <a:srgbClr val="00B0F0"/>
              </a:solidFill>
              <a:latin typeface="微软雅黑" panose="020B0503020204020204" pitchFamily="34" charset="-122"/>
              <a:ea typeface="微软雅黑" panose="020B0503020204020204" pitchFamily="34" charset="-122"/>
            </a:endParaRPr>
          </a:p>
          <a:p>
            <a:pPr>
              <a:spcBef>
                <a:spcPts val="0"/>
              </a:spcBef>
            </a:pPr>
            <a:r>
              <a:rPr kumimoji="1" lang="zh-CN" altLang="en-US" sz="1600" dirty="0">
                <a:solidFill>
                  <a:srgbClr val="00B0F0"/>
                </a:solidFill>
                <a:latin typeface="微软雅黑" panose="020B0503020204020204" pitchFamily="34" charset="-122"/>
                <a:ea typeface="微软雅黑" panose="020B0503020204020204" pitchFamily="34" charset="-122"/>
              </a:rPr>
              <a:t>或让学生参考教材</a:t>
            </a:r>
            <a:r>
              <a:rPr kumimoji="1" lang="en-US" altLang="zh-CN" sz="1600" dirty="0">
                <a:solidFill>
                  <a:srgbClr val="00B0F0"/>
                </a:solidFill>
                <a:latin typeface="微软雅黑" panose="020B0503020204020204" pitchFamily="34" charset="-122"/>
                <a:ea typeface="微软雅黑" panose="020B0503020204020204" pitchFamily="34" charset="-122"/>
              </a:rPr>
              <a:t>6.2.5</a:t>
            </a:r>
            <a:r>
              <a:rPr kumimoji="1" lang="zh-CN" altLang="en-US" sz="1600" dirty="0">
                <a:solidFill>
                  <a:srgbClr val="00B0F0"/>
                </a:solidFill>
                <a:latin typeface="微软雅黑" panose="020B0503020204020204" pitchFamily="34" charset="-122"/>
                <a:ea typeface="微软雅黑" panose="020B0503020204020204" pitchFamily="34" charset="-122"/>
              </a:rPr>
              <a:t>和</a:t>
            </a:r>
            <a:r>
              <a:rPr kumimoji="1" lang="en-US" altLang="zh-CN" sz="1600" dirty="0">
                <a:solidFill>
                  <a:srgbClr val="00B0F0"/>
                </a:solidFill>
                <a:latin typeface="微软雅黑" panose="020B0503020204020204" pitchFamily="34" charset="-122"/>
                <a:ea typeface="微软雅黑" panose="020B0503020204020204" pitchFamily="34" charset="-122"/>
              </a:rPr>
              <a:t>6.2.6</a:t>
            </a:r>
            <a:r>
              <a:rPr kumimoji="1" lang="zh-CN" altLang="en-US" sz="1600" dirty="0">
                <a:solidFill>
                  <a:srgbClr val="00B0F0"/>
                </a:solidFill>
                <a:latin typeface="微软雅黑" panose="020B0503020204020204" pitchFamily="34" charset="-122"/>
                <a:ea typeface="微软雅黑" panose="020B0503020204020204" pitchFamily="34" charset="-122"/>
              </a:rPr>
              <a:t> 小节在课外实践、自主学习</a:t>
            </a:r>
            <a:endParaRPr kumimoji="1" lang="en-US" altLang="zh-CN" sz="1600"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xfrm>
            <a:off x="636276" y="347737"/>
            <a:ext cx="4929188" cy="559594"/>
          </a:xfrm>
        </p:spPr>
        <p:txBody>
          <a:bodyPr>
            <a:normAutofit/>
          </a:bodyPr>
          <a:lstStyle/>
          <a:p>
            <a:pPr>
              <a:spcAft>
                <a:spcPts val="0"/>
              </a:spcAft>
            </a:pPr>
            <a:r>
              <a:rPr lang="zh-CN" altLang="en-US" dirty="0">
                <a:latin typeface="微软雅黑" panose="020B0503020204020204" pitchFamily="34" charset="-122"/>
                <a:ea typeface="微软雅黑" panose="020B0503020204020204" pitchFamily="34" charset="-122"/>
              </a:rPr>
              <a:t>分层自动化测试</a:t>
            </a:r>
            <a:endParaRPr lang="zh-CN" altLang="en-US" dirty="0">
              <a:latin typeface="微软雅黑" panose="020B0503020204020204" pitchFamily="34" charset="-122"/>
              <a:ea typeface="微软雅黑" panose="020B0503020204020204" pitchFamily="34" charset="-122"/>
            </a:endParaRPr>
          </a:p>
        </p:txBody>
      </p:sp>
      <p:sp>
        <p:nvSpPr>
          <p:cNvPr id="7" name="内容占位符 2"/>
          <p:cNvSpPr>
            <a:spLocks noGrp="1"/>
          </p:cNvSpPr>
          <p:nvPr>
            <p:ph idx="1"/>
          </p:nvPr>
        </p:nvSpPr>
        <p:spPr>
          <a:xfrm>
            <a:off x="536460" y="1279587"/>
            <a:ext cx="4151646" cy="3260247"/>
          </a:xfrm>
        </p:spPr>
        <p:txBody>
          <a:bodyPr>
            <a:normAutofit fontScale="92500"/>
          </a:bodyPr>
          <a:lstStyle/>
          <a:p>
            <a:pPr marL="250190" indent="-250190">
              <a:lnSpc>
                <a:spcPct val="130000"/>
              </a:lnSpc>
              <a:spcAft>
                <a:spcPts val="0"/>
              </a:spcAft>
              <a:buClr>
                <a:srgbClr val="00B0F0"/>
              </a:buClr>
              <a:buSzPct val="80000"/>
              <a:buFont typeface="Wingdings" panose="05000000000000000000" charset="0"/>
              <a:buChar char="p"/>
            </a:pPr>
            <a:r>
              <a:rPr lang="zh-CN" altLang="en-US" dirty="0">
                <a:solidFill>
                  <a:srgbClr val="002060"/>
                </a:solidFill>
                <a:latin typeface="Yuanti SC" panose="02010600040101010101" pitchFamily="2" charset="-122"/>
                <a:ea typeface="Yuanti SC" panose="02010600040101010101" pitchFamily="2" charset="-122"/>
                <a:cs typeface="Yuanti SC" panose="02010600040101010101" pitchFamily="2" charset="-122"/>
              </a:rPr>
              <a:t>单元测试更容易实现自动化测试，</a:t>
            </a:r>
            <a:r>
              <a:rPr lang="en-US" altLang="zh-CN" dirty="0" err="1">
                <a:solidFill>
                  <a:srgbClr val="002060"/>
                </a:solidFill>
                <a:latin typeface="Yuanti SC" panose="02010600040101010101" pitchFamily="2" charset="-122"/>
                <a:ea typeface="Yuanti SC" panose="02010600040101010101" pitchFamily="2" charset="-122"/>
                <a:cs typeface="Yuanti SC" panose="02010600040101010101" pitchFamily="2" charset="-122"/>
              </a:rPr>
              <a:t>RoI</a:t>
            </a:r>
            <a:r>
              <a:rPr lang="zh-CN" altLang="en-US" dirty="0">
                <a:solidFill>
                  <a:srgbClr val="002060"/>
                </a:solidFill>
                <a:latin typeface="Yuanti SC" panose="02010600040101010101" pitchFamily="2" charset="-122"/>
                <a:ea typeface="Yuanti SC" panose="02010600040101010101" pitchFamily="2" charset="-122"/>
                <a:cs typeface="Yuanti SC" panose="02010600040101010101" pitchFamily="2" charset="-122"/>
              </a:rPr>
              <a:t>也更高（收益显著）</a:t>
            </a:r>
            <a:endParaRPr lang="en-US" altLang="zh-CN" dirty="0">
              <a:solidFill>
                <a:srgbClr val="002060"/>
              </a:solidFill>
              <a:latin typeface="Yuanti SC" panose="02010600040101010101" pitchFamily="2" charset="-122"/>
              <a:ea typeface="Yuanti SC" panose="02010600040101010101" pitchFamily="2" charset="-122"/>
              <a:cs typeface="Yuanti SC" panose="02010600040101010101" pitchFamily="2" charset="-122"/>
            </a:endParaRPr>
          </a:p>
          <a:p>
            <a:pPr marL="250190" indent="-250190">
              <a:lnSpc>
                <a:spcPct val="130000"/>
              </a:lnSpc>
              <a:spcBef>
                <a:spcPts val="750"/>
              </a:spcBef>
              <a:spcAft>
                <a:spcPts val="0"/>
              </a:spcAft>
              <a:buClr>
                <a:srgbClr val="00B0F0"/>
              </a:buClr>
              <a:buSzPct val="80000"/>
              <a:buFont typeface="Wingdings" panose="05000000000000000000" charset="0"/>
              <a:buChar char="p"/>
            </a:pPr>
            <a:r>
              <a:rPr lang="en-US" altLang="zh-CN" dirty="0">
                <a:solidFill>
                  <a:srgbClr val="002060"/>
                </a:solidFill>
                <a:latin typeface="Yuanti SC" panose="02010600040101010101" pitchFamily="2" charset="-122"/>
                <a:ea typeface="Yuanti SC" panose="02010600040101010101" pitchFamily="2" charset="-122"/>
                <a:cs typeface="Yuanti SC" panose="02010600040101010101" pitchFamily="2" charset="-122"/>
              </a:rPr>
              <a:t>API</a:t>
            </a:r>
            <a:r>
              <a:rPr lang="zh-CN" altLang="en-US" dirty="0">
                <a:solidFill>
                  <a:srgbClr val="002060"/>
                </a:solidFill>
                <a:latin typeface="Yuanti SC" panose="02010600040101010101" pitchFamily="2" charset="-122"/>
                <a:ea typeface="Yuanti SC" panose="02010600040101010101" pitchFamily="2" charset="-122"/>
                <a:cs typeface="Yuanti SC" panose="02010600040101010101" pitchFamily="2" charset="-122"/>
              </a:rPr>
              <a:t>自动化测试也基本能做到</a:t>
            </a:r>
            <a:r>
              <a:rPr lang="en-US" altLang="zh-CN" dirty="0">
                <a:solidFill>
                  <a:srgbClr val="002060"/>
                </a:solidFill>
                <a:latin typeface="Yuanti SC" panose="02010600040101010101" pitchFamily="2" charset="-122"/>
                <a:ea typeface="Yuanti SC" panose="02010600040101010101" pitchFamily="2" charset="-122"/>
                <a:cs typeface="Yuanti SC" panose="02010600040101010101" pitchFamily="2" charset="-122"/>
              </a:rPr>
              <a:t>100%</a:t>
            </a:r>
            <a:endParaRPr lang="en-US" altLang="zh-CN" dirty="0">
              <a:solidFill>
                <a:srgbClr val="002060"/>
              </a:solidFill>
              <a:latin typeface="Yuanti SC" panose="02010600040101010101" pitchFamily="2" charset="-122"/>
              <a:ea typeface="Yuanti SC" panose="02010600040101010101" pitchFamily="2" charset="-122"/>
              <a:cs typeface="Yuanti SC" panose="02010600040101010101" pitchFamily="2" charset="-122"/>
            </a:endParaRPr>
          </a:p>
          <a:p>
            <a:pPr marL="250190" indent="-250190">
              <a:lnSpc>
                <a:spcPct val="130000"/>
              </a:lnSpc>
              <a:spcBef>
                <a:spcPts val="750"/>
              </a:spcBef>
              <a:spcAft>
                <a:spcPts val="0"/>
              </a:spcAft>
              <a:buClr>
                <a:srgbClr val="00B0F0"/>
              </a:buClr>
              <a:buSzPct val="80000"/>
              <a:buFont typeface="Wingdings" panose="05000000000000000000" charset="0"/>
              <a:buChar char="p"/>
            </a:pPr>
            <a:r>
              <a:rPr lang="zh-CN" altLang="en-US" dirty="0">
                <a:solidFill>
                  <a:srgbClr val="002060"/>
                </a:solidFill>
                <a:latin typeface="Yuanti SC" panose="02010600040101010101" pitchFamily="2" charset="-122"/>
                <a:ea typeface="Yuanti SC" panose="02010600040101010101" pitchFamily="2" charset="-122"/>
                <a:cs typeface="Yuanti SC" panose="02010600040101010101" pitchFamily="2" charset="-122"/>
              </a:rPr>
              <a:t>适当加强手工端到端测试（业务层）</a:t>
            </a:r>
            <a:endParaRPr lang="en-US" altLang="zh-CN" dirty="0">
              <a:solidFill>
                <a:srgbClr val="002060"/>
              </a:solidFill>
              <a:latin typeface="Yuanti SC" panose="02010600040101010101" pitchFamily="2" charset="-122"/>
              <a:ea typeface="Yuanti SC" panose="02010600040101010101" pitchFamily="2" charset="-122"/>
              <a:cs typeface="Yuanti SC" panose="02010600040101010101" pitchFamily="2" charset="-122"/>
            </a:endParaRPr>
          </a:p>
          <a:p>
            <a:pPr marL="250190" indent="-250190">
              <a:lnSpc>
                <a:spcPct val="130000"/>
              </a:lnSpc>
              <a:spcBef>
                <a:spcPts val="750"/>
              </a:spcBef>
              <a:buClr>
                <a:srgbClr val="00B0F0"/>
              </a:buClr>
              <a:buSzPct val="80000"/>
              <a:buFont typeface="Wingdings" panose="05000000000000000000" charset="0"/>
              <a:buChar char="p"/>
            </a:pPr>
            <a:r>
              <a:rPr lang="zh-CN" altLang="en-US" dirty="0">
                <a:solidFill>
                  <a:srgbClr val="002060"/>
                </a:solidFill>
                <a:latin typeface="Yuanti SC" panose="02010600040101010101" pitchFamily="2" charset="-122"/>
                <a:ea typeface="Yuanti SC" panose="02010600040101010101" pitchFamily="2" charset="-122"/>
                <a:cs typeface="Yuanti SC" panose="02010600040101010101" pitchFamily="2" charset="-122"/>
              </a:rPr>
              <a:t>概括起来：以底层测试、接口测试、功能逻辑测试等为主，尽量避免</a:t>
            </a:r>
            <a:r>
              <a:rPr lang="en-US" altLang="zh-CN" dirty="0">
                <a:solidFill>
                  <a:srgbClr val="002060"/>
                </a:solidFill>
                <a:latin typeface="Yuanti SC" panose="02010600040101010101" pitchFamily="2" charset="-122"/>
                <a:ea typeface="Yuanti SC" panose="02010600040101010101" pitchFamily="2" charset="-122"/>
                <a:cs typeface="Yuanti SC" panose="02010600040101010101" pitchFamily="2" charset="-122"/>
              </a:rPr>
              <a:t>UI</a:t>
            </a:r>
            <a:r>
              <a:rPr lang="zh-CN" altLang="en-US" dirty="0">
                <a:solidFill>
                  <a:srgbClr val="002060"/>
                </a:solidFill>
                <a:latin typeface="Yuanti SC" panose="02010600040101010101" pitchFamily="2" charset="-122"/>
                <a:ea typeface="Yuanti SC" panose="02010600040101010101" pitchFamily="2" charset="-122"/>
                <a:cs typeface="Yuanti SC" panose="02010600040101010101" pitchFamily="2" charset="-122"/>
              </a:rPr>
              <a:t>测试</a:t>
            </a:r>
            <a:endParaRPr lang="zh-CN" altLang="en-US" dirty="0">
              <a:solidFill>
                <a:srgbClr val="002060"/>
              </a:solidFill>
              <a:latin typeface="Yuanti SC" panose="02010600040101010101" pitchFamily="2" charset="-122"/>
              <a:ea typeface="Yuanti SC" panose="02010600040101010101" pitchFamily="2" charset="-122"/>
              <a:cs typeface="Yuanti SC" panose="02010600040101010101" pitchFamily="2" charset="-122"/>
            </a:endParaRPr>
          </a:p>
        </p:txBody>
      </p:sp>
      <p:pic>
        <p:nvPicPr>
          <p:cNvPr id="5" name="Picture 4" descr="http://blog.goneopen.com/wp-content/uploads/2010/08/crispin-test-automation-pyrami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70857" y="1360665"/>
            <a:ext cx="3620453" cy="3126092"/>
          </a:xfrm>
          <a:prstGeom prst="rect">
            <a:avLst/>
          </a:prstGeom>
          <a:noFill/>
          <a:ln>
            <a:noFill/>
          </a:ln>
        </p:spPr>
      </p:pic>
      <p:cxnSp>
        <p:nvCxnSpPr>
          <p:cNvPr id="6" name="Straight Arrow Connector 6"/>
          <p:cNvCxnSpPr>
            <a:cxnSpLocks noChangeShapeType="1"/>
          </p:cNvCxnSpPr>
          <p:nvPr/>
        </p:nvCxnSpPr>
        <p:spPr bwMode="auto">
          <a:xfrm>
            <a:off x="5235664" y="1360664"/>
            <a:ext cx="0" cy="2981131"/>
          </a:xfrm>
          <a:prstGeom prst="straightConnector1">
            <a:avLst/>
          </a:prstGeom>
          <a:noFill/>
          <a:ln w="9525">
            <a:solidFill>
              <a:schemeClr val="tx1"/>
            </a:solidFill>
            <a:round/>
            <a:tailEnd type="arrow" w="med" len="med"/>
          </a:ln>
        </p:spPr>
      </p:cxnSp>
      <p:sp>
        <p:nvSpPr>
          <p:cNvPr id="8" name="TextBox 8"/>
          <p:cNvSpPr txBox="1">
            <a:spLocks noChangeArrowheads="1"/>
          </p:cNvSpPr>
          <p:nvPr/>
        </p:nvSpPr>
        <p:spPr bwMode="auto">
          <a:xfrm>
            <a:off x="5170857" y="1749508"/>
            <a:ext cx="499110" cy="1583690"/>
          </a:xfrm>
          <a:prstGeom prst="rect">
            <a:avLst/>
          </a:prstGeom>
          <a:noFill/>
          <a:ln>
            <a:noFill/>
          </a:ln>
        </p:spPr>
        <p:txBody>
          <a:bodyPr>
            <a:spAutoFit/>
          </a:bodyPr>
          <a:lstStyle>
            <a:lvl1pPr eaLnBrk="0" hangingPunct="0">
              <a:defRPr sz="2400">
                <a:solidFill>
                  <a:schemeClr val="tx1"/>
                </a:solidFill>
                <a:latin typeface="FrnkGothITC Bk BT" charset="0"/>
                <a:ea typeface="MS PGothic" panose="020B0600070205080204" charset="-128"/>
                <a:cs typeface="MS PGothic" panose="020B0600070205080204" charset="-128"/>
              </a:defRPr>
            </a:lvl1pPr>
            <a:lvl2pPr marL="742950" indent="-285750" eaLnBrk="0" hangingPunct="0">
              <a:defRPr sz="2400">
                <a:solidFill>
                  <a:schemeClr val="tx1"/>
                </a:solidFill>
                <a:latin typeface="FrnkGothITC Bk BT" charset="0"/>
                <a:ea typeface="MS PGothic" panose="020B0600070205080204" charset="-128"/>
              </a:defRPr>
            </a:lvl2pPr>
            <a:lvl3pPr marL="1143000" indent="-228600" eaLnBrk="0" hangingPunct="0">
              <a:defRPr sz="2400">
                <a:solidFill>
                  <a:schemeClr val="tx1"/>
                </a:solidFill>
                <a:latin typeface="FrnkGothITC Bk BT" charset="0"/>
                <a:ea typeface="MS PGothic" panose="020B0600070205080204" charset="-128"/>
              </a:defRPr>
            </a:lvl3pPr>
            <a:lvl4pPr marL="1600200" indent="-228600" eaLnBrk="0" hangingPunct="0">
              <a:defRPr sz="2400">
                <a:solidFill>
                  <a:schemeClr val="tx1"/>
                </a:solidFill>
                <a:latin typeface="FrnkGothITC Bk BT" charset="0"/>
                <a:ea typeface="MS PGothic" panose="020B0600070205080204" charset="-128"/>
              </a:defRPr>
            </a:lvl4pPr>
            <a:lvl5pPr marL="2057400" indent="-228600" eaLnBrk="0" hangingPunct="0">
              <a:defRPr sz="2400">
                <a:solidFill>
                  <a:schemeClr val="tx1"/>
                </a:solidFill>
                <a:latin typeface="FrnkGothITC Bk BT"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9pPr>
          </a:lstStyle>
          <a:p>
            <a:pPr eaLnBrk="1" hangingPunct="1">
              <a:spcAft>
                <a:spcPts val="0"/>
              </a:spcAft>
            </a:pPr>
            <a:r>
              <a:rPr lang="zh-CN" altLang="en-US" sz="1620" dirty="0">
                <a:solidFill>
                  <a:srgbClr val="FF6600"/>
                </a:solidFill>
                <a:latin typeface="楷体" panose="02010609060101010101" charset="-122"/>
                <a:ea typeface="楷体" panose="02010609060101010101" charset="-122"/>
                <a:cs typeface="楷体" panose="02010609060101010101" charset="-122"/>
              </a:rPr>
              <a:t>缺陷更易定位</a:t>
            </a:r>
            <a:endParaRPr lang="en-US" sz="1620" dirty="0">
              <a:solidFill>
                <a:srgbClr val="FF6600"/>
              </a:solidFill>
              <a:latin typeface="楷体" panose="02010609060101010101" charset="-122"/>
              <a:ea typeface="楷体" panose="02010609060101010101" charset="-122"/>
              <a:cs typeface="楷体" panose="02010609060101010101" charset="-122"/>
            </a:endParaRPr>
          </a:p>
        </p:txBody>
      </p:sp>
      <p:sp>
        <p:nvSpPr>
          <p:cNvPr id="9" name="TextBox 8"/>
          <p:cNvSpPr txBox="1">
            <a:spLocks noChangeArrowheads="1"/>
          </p:cNvSpPr>
          <p:nvPr/>
        </p:nvSpPr>
        <p:spPr bwMode="auto">
          <a:xfrm>
            <a:off x="4911628" y="1879122"/>
            <a:ext cx="388843" cy="1086485"/>
          </a:xfrm>
          <a:prstGeom prst="rect">
            <a:avLst/>
          </a:prstGeom>
          <a:noFill/>
          <a:ln>
            <a:noFill/>
          </a:ln>
        </p:spPr>
        <p:txBody>
          <a:bodyPr wrap="square">
            <a:spAutoFit/>
          </a:bodyPr>
          <a:lstStyle>
            <a:lvl1pPr eaLnBrk="0" hangingPunct="0">
              <a:defRPr sz="2400">
                <a:solidFill>
                  <a:schemeClr val="tx1"/>
                </a:solidFill>
                <a:latin typeface="FrnkGothITC Bk BT" charset="0"/>
                <a:ea typeface="MS PGothic" panose="020B0600070205080204" charset="-128"/>
                <a:cs typeface="MS PGothic" panose="020B0600070205080204" charset="-128"/>
              </a:defRPr>
            </a:lvl1pPr>
            <a:lvl2pPr marL="742950" indent="-285750" eaLnBrk="0" hangingPunct="0">
              <a:defRPr sz="2400">
                <a:solidFill>
                  <a:schemeClr val="tx1"/>
                </a:solidFill>
                <a:latin typeface="FrnkGothITC Bk BT" charset="0"/>
                <a:ea typeface="MS PGothic" panose="020B0600070205080204" charset="-128"/>
              </a:defRPr>
            </a:lvl2pPr>
            <a:lvl3pPr marL="1143000" indent="-228600" eaLnBrk="0" hangingPunct="0">
              <a:defRPr sz="2400">
                <a:solidFill>
                  <a:schemeClr val="tx1"/>
                </a:solidFill>
                <a:latin typeface="FrnkGothITC Bk BT" charset="0"/>
                <a:ea typeface="MS PGothic" panose="020B0600070205080204" charset="-128"/>
              </a:defRPr>
            </a:lvl3pPr>
            <a:lvl4pPr marL="1600200" indent="-228600" eaLnBrk="0" hangingPunct="0">
              <a:defRPr sz="2400">
                <a:solidFill>
                  <a:schemeClr val="tx1"/>
                </a:solidFill>
                <a:latin typeface="FrnkGothITC Bk BT" charset="0"/>
                <a:ea typeface="MS PGothic" panose="020B0600070205080204" charset="-128"/>
              </a:defRPr>
            </a:lvl4pPr>
            <a:lvl5pPr marL="2057400" indent="-228600" eaLnBrk="0" hangingPunct="0">
              <a:defRPr sz="2400">
                <a:solidFill>
                  <a:schemeClr val="tx1"/>
                </a:solidFill>
                <a:latin typeface="FrnkGothITC Bk BT"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9pPr>
          </a:lstStyle>
          <a:p>
            <a:pPr eaLnBrk="1" hangingPunct="1">
              <a:spcAft>
                <a:spcPts val="0"/>
              </a:spcAft>
            </a:pPr>
            <a:r>
              <a:rPr lang="zh-CN" altLang="en-US" sz="1620" dirty="0">
                <a:solidFill>
                  <a:srgbClr val="FF6600"/>
                </a:solidFill>
                <a:latin typeface="楷体" panose="02010609060101010101" charset="-122"/>
                <a:ea typeface="楷体" panose="02010609060101010101" charset="-122"/>
                <a:cs typeface="楷体" panose="02010609060101010101" charset="-122"/>
              </a:rPr>
              <a:t>效率更高</a:t>
            </a:r>
            <a:endParaRPr lang="en-US" sz="1620" dirty="0">
              <a:solidFill>
                <a:srgbClr val="FF6600"/>
              </a:solidFill>
              <a:latin typeface="楷体" panose="02010609060101010101" charset="-122"/>
              <a:ea typeface="楷体" panose="02010609060101010101" charset="-122"/>
              <a:cs typeface="楷体" panose="02010609060101010101" charset="-122"/>
            </a:endParaRPr>
          </a:p>
        </p:txBody>
      </p:sp>
      <p:cxnSp>
        <p:nvCxnSpPr>
          <p:cNvPr id="10" name="Straight Arrow Connector 5"/>
          <p:cNvCxnSpPr>
            <a:cxnSpLocks noChangeShapeType="1"/>
          </p:cNvCxnSpPr>
          <p:nvPr/>
        </p:nvCxnSpPr>
        <p:spPr bwMode="auto">
          <a:xfrm flipH="1">
            <a:off x="8370513" y="1348012"/>
            <a:ext cx="2254" cy="3123398"/>
          </a:xfrm>
          <a:prstGeom prst="straightConnector1">
            <a:avLst/>
          </a:prstGeom>
          <a:noFill/>
          <a:ln w="9525">
            <a:solidFill>
              <a:schemeClr val="tx1"/>
            </a:solidFill>
            <a:round/>
            <a:headEnd type="arrow" w="med" len="med"/>
          </a:ln>
        </p:spPr>
      </p:cxnSp>
      <p:sp>
        <p:nvSpPr>
          <p:cNvPr id="11" name="TextBox 8"/>
          <p:cNvSpPr txBox="1">
            <a:spLocks noChangeArrowheads="1"/>
          </p:cNvSpPr>
          <p:nvPr/>
        </p:nvSpPr>
        <p:spPr bwMode="auto">
          <a:xfrm>
            <a:off x="8292193" y="2138351"/>
            <a:ext cx="499110" cy="1583690"/>
          </a:xfrm>
          <a:prstGeom prst="rect">
            <a:avLst/>
          </a:prstGeom>
          <a:noFill/>
          <a:ln>
            <a:noFill/>
          </a:ln>
        </p:spPr>
        <p:txBody>
          <a:bodyPr>
            <a:spAutoFit/>
          </a:bodyPr>
          <a:lstStyle>
            <a:lvl1pPr eaLnBrk="0" hangingPunct="0">
              <a:defRPr sz="2400">
                <a:solidFill>
                  <a:schemeClr val="tx1"/>
                </a:solidFill>
                <a:latin typeface="FrnkGothITC Bk BT" charset="0"/>
                <a:ea typeface="MS PGothic" panose="020B0600070205080204" charset="-128"/>
                <a:cs typeface="MS PGothic" panose="020B0600070205080204" charset="-128"/>
              </a:defRPr>
            </a:lvl1pPr>
            <a:lvl2pPr marL="742950" indent="-285750" eaLnBrk="0" hangingPunct="0">
              <a:defRPr sz="2400">
                <a:solidFill>
                  <a:schemeClr val="tx1"/>
                </a:solidFill>
                <a:latin typeface="FrnkGothITC Bk BT" charset="0"/>
                <a:ea typeface="MS PGothic" panose="020B0600070205080204" charset="-128"/>
              </a:defRPr>
            </a:lvl2pPr>
            <a:lvl3pPr marL="1143000" indent="-228600" eaLnBrk="0" hangingPunct="0">
              <a:defRPr sz="2400">
                <a:solidFill>
                  <a:schemeClr val="tx1"/>
                </a:solidFill>
                <a:latin typeface="FrnkGothITC Bk BT" charset="0"/>
                <a:ea typeface="MS PGothic" panose="020B0600070205080204" charset="-128"/>
              </a:defRPr>
            </a:lvl3pPr>
            <a:lvl4pPr marL="1600200" indent="-228600" eaLnBrk="0" hangingPunct="0">
              <a:defRPr sz="2400">
                <a:solidFill>
                  <a:schemeClr val="tx1"/>
                </a:solidFill>
                <a:latin typeface="FrnkGothITC Bk BT" charset="0"/>
                <a:ea typeface="MS PGothic" panose="020B0600070205080204" charset="-128"/>
              </a:defRPr>
            </a:lvl4pPr>
            <a:lvl5pPr marL="2057400" indent="-228600" eaLnBrk="0" hangingPunct="0">
              <a:defRPr sz="2400">
                <a:solidFill>
                  <a:schemeClr val="tx1"/>
                </a:solidFill>
                <a:latin typeface="FrnkGothITC Bk BT"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9pPr>
          </a:lstStyle>
          <a:p>
            <a:pPr eaLnBrk="1" hangingPunct="1">
              <a:spcAft>
                <a:spcPts val="0"/>
              </a:spcAft>
            </a:pPr>
            <a:r>
              <a:rPr lang="zh-CN" altLang="en-US" sz="1620" dirty="0">
                <a:solidFill>
                  <a:srgbClr val="FF6600"/>
                </a:solidFill>
                <a:latin typeface="楷体" panose="02010609060101010101" charset="-122"/>
                <a:ea typeface="楷体" panose="02010609060101010101" charset="-122"/>
                <a:cs typeface="楷体" panose="02010609060101010101" charset="-122"/>
              </a:rPr>
              <a:t>反映真实需求</a:t>
            </a:r>
            <a:endParaRPr lang="en-US" sz="1620" dirty="0">
              <a:solidFill>
                <a:srgbClr val="FF6600"/>
              </a:solidFill>
              <a:latin typeface="楷体" panose="02010609060101010101" charset="-122"/>
              <a:ea typeface="楷体" panose="02010609060101010101" charset="-122"/>
              <a:cs typeface="楷体" panose="02010609060101010101" charset="-122"/>
            </a:endParaRPr>
          </a:p>
        </p:txBody>
      </p:sp>
      <p:sp>
        <p:nvSpPr>
          <p:cNvPr id="12" name="TextBox 8"/>
          <p:cNvSpPr txBox="1">
            <a:spLocks noChangeArrowheads="1"/>
          </p:cNvSpPr>
          <p:nvPr/>
        </p:nvSpPr>
        <p:spPr bwMode="auto">
          <a:xfrm>
            <a:off x="8046478" y="2073544"/>
            <a:ext cx="499110" cy="1583690"/>
          </a:xfrm>
          <a:prstGeom prst="rect">
            <a:avLst/>
          </a:prstGeom>
          <a:noFill/>
          <a:ln>
            <a:noFill/>
          </a:ln>
        </p:spPr>
        <p:txBody>
          <a:bodyPr>
            <a:spAutoFit/>
          </a:bodyPr>
          <a:lstStyle>
            <a:lvl1pPr eaLnBrk="0" hangingPunct="0">
              <a:defRPr sz="2400">
                <a:solidFill>
                  <a:schemeClr val="tx1"/>
                </a:solidFill>
                <a:latin typeface="FrnkGothITC Bk BT" charset="0"/>
                <a:ea typeface="MS PGothic" panose="020B0600070205080204" charset="-128"/>
                <a:cs typeface="MS PGothic" panose="020B0600070205080204" charset="-128"/>
              </a:defRPr>
            </a:lvl1pPr>
            <a:lvl2pPr marL="742950" indent="-285750" eaLnBrk="0" hangingPunct="0">
              <a:defRPr sz="2400">
                <a:solidFill>
                  <a:schemeClr val="tx1"/>
                </a:solidFill>
                <a:latin typeface="FrnkGothITC Bk BT" charset="0"/>
                <a:ea typeface="MS PGothic" panose="020B0600070205080204" charset="-128"/>
              </a:defRPr>
            </a:lvl2pPr>
            <a:lvl3pPr marL="1143000" indent="-228600" eaLnBrk="0" hangingPunct="0">
              <a:defRPr sz="2400">
                <a:solidFill>
                  <a:schemeClr val="tx1"/>
                </a:solidFill>
                <a:latin typeface="FrnkGothITC Bk BT" charset="0"/>
                <a:ea typeface="MS PGothic" panose="020B0600070205080204" charset="-128"/>
              </a:defRPr>
            </a:lvl3pPr>
            <a:lvl4pPr marL="1600200" indent="-228600" eaLnBrk="0" hangingPunct="0">
              <a:defRPr sz="2400">
                <a:solidFill>
                  <a:schemeClr val="tx1"/>
                </a:solidFill>
                <a:latin typeface="FrnkGothITC Bk BT" charset="0"/>
                <a:ea typeface="MS PGothic" panose="020B0600070205080204" charset="-128"/>
              </a:defRPr>
            </a:lvl4pPr>
            <a:lvl5pPr marL="2057400" indent="-228600" eaLnBrk="0" hangingPunct="0">
              <a:defRPr sz="2400">
                <a:solidFill>
                  <a:schemeClr val="tx1"/>
                </a:solidFill>
                <a:latin typeface="FrnkGothITC Bk BT"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FrnkGothITC Bk BT" charset="0"/>
                <a:ea typeface="MS PGothic" panose="020B0600070205080204" charset="-128"/>
              </a:defRPr>
            </a:lvl9pPr>
          </a:lstStyle>
          <a:p>
            <a:pPr eaLnBrk="1" hangingPunct="1">
              <a:spcAft>
                <a:spcPts val="0"/>
              </a:spcAft>
            </a:pPr>
            <a:r>
              <a:rPr lang="zh-CN" altLang="en-US" sz="1620" dirty="0">
                <a:solidFill>
                  <a:srgbClr val="FF6600"/>
                </a:solidFill>
                <a:latin typeface="楷体" panose="02010609060101010101" charset="-122"/>
                <a:ea typeface="楷体" panose="02010609060101010101" charset="-122"/>
                <a:cs typeface="楷体" panose="02010609060101010101" charset="-122"/>
              </a:rPr>
              <a:t>更加接近业务</a:t>
            </a:r>
            <a:endParaRPr lang="en-US" sz="1620" dirty="0">
              <a:solidFill>
                <a:srgbClr val="FF6600"/>
              </a:solidFill>
              <a:latin typeface="楷体" panose="02010609060101010101" charset="-122"/>
              <a:ea typeface="楷体" panose="02010609060101010101" charset="-122"/>
              <a:cs typeface="楷体" panose="02010609060101010101"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left)">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left)">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3590"/>
          </a:xfrm>
          <a:prstGeom prst="rect">
            <a:avLst/>
          </a:prstGeom>
        </p:spPr>
        <p:txBody>
          <a:bodyPr wrap="square">
            <a:spAutoFit/>
          </a:bodyPr>
          <a:lstStyle/>
          <a:p>
            <a:pPr algn="ctr">
              <a:spcAft>
                <a:spcPts val="0"/>
              </a:spcAft>
            </a:pPr>
            <a:r>
              <a:rPr lang="en-US" altLang="zh-CN" sz="4500" b="1" dirty="0">
                <a:ln w="19050">
                  <a:noFill/>
                </a:ln>
                <a:solidFill>
                  <a:srgbClr val="FFFFFF"/>
                </a:solidFill>
                <a:latin typeface="微软雅黑" panose="020B0503020204020204" pitchFamily="34" charset="-122"/>
                <a:ea typeface="微软雅黑" panose="020B0503020204020204" pitchFamily="34" charset="-122"/>
              </a:rPr>
              <a:t>API</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自动化</a:t>
            </a:r>
            <a:r>
              <a:rPr lang="zh-CN" altLang="zh-CN" sz="4500" b="1" dirty="0">
                <a:ln w="19050">
                  <a:noFill/>
                </a:ln>
                <a:solidFill>
                  <a:srgbClr val="FFFFFF"/>
                </a:solidFill>
                <a:latin typeface="微软雅黑" panose="020B0503020204020204" pitchFamily="34" charset="-122"/>
                <a:ea typeface="微软雅黑" panose="020B0503020204020204" pitchFamily="34" charset="-122"/>
              </a:rPr>
              <a:t>测试</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spcAft>
                <a:spcPts val="0"/>
              </a:spcAft>
            </a:pPr>
            <a:r>
              <a:rPr kumimoji="1" lang="en-US" altLang="zh-CN" sz="2800" b="1" dirty="0">
                <a:solidFill>
                  <a:srgbClr val="0070C0"/>
                </a:solidFill>
                <a:latin typeface="微软雅黑" panose="020B0503020204020204" pitchFamily="34" charset="-122"/>
                <a:ea typeface="微软雅黑" panose="020B0503020204020204" pitchFamily="34" charset="-122"/>
              </a:rPr>
              <a:t>API</a:t>
            </a:r>
            <a:r>
              <a:rPr kumimoji="1" lang="zh-CN" altLang="en-US" sz="2800" b="1" dirty="0">
                <a:solidFill>
                  <a:srgbClr val="0070C0"/>
                </a:solidFill>
                <a:latin typeface="微软雅黑" panose="020B0503020204020204" pitchFamily="34" charset="-122"/>
                <a:ea typeface="微软雅黑" panose="020B0503020204020204" pitchFamily="34" charset="-122"/>
              </a:rPr>
              <a:t>的</a:t>
            </a:r>
            <a:r>
              <a:rPr kumimoji="1" lang="en-US" altLang="zh-CN" sz="2800" b="1" dirty="0">
                <a:solidFill>
                  <a:srgbClr val="0070C0"/>
                </a:solidFill>
                <a:latin typeface="微软雅黑" panose="020B0503020204020204" pitchFamily="34" charset="-122"/>
                <a:ea typeface="微软雅黑" panose="020B0503020204020204" pitchFamily="34" charset="-122"/>
              </a:rPr>
              <a:t>TA</a:t>
            </a:r>
            <a:r>
              <a:rPr kumimoji="1" lang="zh-CN" altLang="en-US" sz="2800" b="1" dirty="0">
                <a:solidFill>
                  <a:srgbClr val="0070C0"/>
                </a:solidFill>
                <a:latin typeface="微软雅黑" panose="020B0503020204020204" pitchFamily="34" charset="-122"/>
                <a:ea typeface="微软雅黑" panose="020B0503020204020204" pitchFamily="34" charset="-122"/>
              </a:rPr>
              <a:t>架构</a:t>
            </a:r>
            <a:endParaRPr kumimoji="1" lang="zh-CN" altLang="en-US" dirty="0"/>
          </a:p>
        </p:txBody>
      </p:sp>
      <p:sp>
        <p:nvSpPr>
          <p:cNvPr id="4" name="圆角矩形 3"/>
          <p:cNvSpPr/>
          <p:nvPr/>
        </p:nvSpPr>
        <p:spPr bwMode="gray">
          <a:xfrm>
            <a:off x="922171" y="988160"/>
            <a:ext cx="2203445" cy="3629203"/>
          </a:xfrm>
          <a:prstGeom prst="roundRect">
            <a:avLst/>
          </a:prstGeom>
          <a:solidFill>
            <a:schemeClr val="accent6">
              <a:lumMod val="20000"/>
              <a:lumOff val="80000"/>
            </a:schemeClr>
          </a:solidFill>
          <a:ln w="12700" algn="ctr">
            <a:solidFill>
              <a:srgbClr val="333333"/>
            </a:solidFill>
            <a:prstDash val="sysDash"/>
            <a:miter lim="800000"/>
          </a:ln>
          <a:effectLst/>
        </p:spPr>
        <p:txBody>
          <a:bodyPr wrap="none" rtlCol="0" anchor="ctr"/>
          <a:lstStyle/>
          <a:p>
            <a:pPr algn="ctr"/>
            <a:endParaRPr kumimoji="1" lang="zh-CN" altLang="en-US" sz="1620"/>
          </a:p>
        </p:txBody>
      </p:sp>
      <p:sp>
        <p:nvSpPr>
          <p:cNvPr id="5" name="文本框 4"/>
          <p:cNvSpPr txBox="1"/>
          <p:nvPr/>
        </p:nvSpPr>
        <p:spPr>
          <a:xfrm>
            <a:off x="1432963" y="1117774"/>
            <a:ext cx="1211580" cy="368300"/>
          </a:xfrm>
          <a:prstGeom prst="rect">
            <a:avLst/>
          </a:prstGeom>
          <a:noFill/>
        </p:spPr>
        <p:txBody>
          <a:bodyPr wrap="none" rtlCol="0">
            <a:spAutoFit/>
          </a:bodyPr>
          <a:lstStyle/>
          <a:p>
            <a:pPr>
              <a:spcAft>
                <a:spcPts val="0"/>
              </a:spcAft>
            </a:pPr>
            <a:r>
              <a:rPr kumimoji="1" lang="en-US" altLang="zh-CN" dirty="0">
                <a:solidFill>
                  <a:schemeClr val="accent1">
                    <a:lumMod val="25000"/>
                  </a:schemeClr>
                </a:solidFill>
                <a:latin typeface="Yuanti SC" panose="02010600040101010101" pitchFamily="2" charset="-122"/>
                <a:ea typeface="Yuanti SC" panose="02010600040101010101" pitchFamily="2" charset="-122"/>
                <a:cs typeface="Yuanti SC" panose="02010600040101010101" pitchFamily="2" charset="-122"/>
              </a:rPr>
              <a:t>API</a:t>
            </a:r>
            <a:r>
              <a:rPr kumimoji="1" lang="zh-CN" altLang="en-US" dirty="0">
                <a:solidFill>
                  <a:schemeClr val="accent1">
                    <a:lumMod val="25000"/>
                  </a:schemeClr>
                </a:solidFill>
                <a:latin typeface="Yuanti SC" panose="02010600040101010101" pitchFamily="2" charset="-122"/>
                <a:ea typeface="Yuanti SC" panose="02010600040101010101" pitchFamily="2" charset="-122"/>
                <a:cs typeface="Yuanti SC" panose="02010600040101010101" pitchFamily="2" charset="-122"/>
              </a:rPr>
              <a:t>的来源</a:t>
            </a:r>
            <a:endParaRPr kumimoji="1" lang="zh-CN" altLang="en-US" dirty="0">
              <a:solidFill>
                <a:schemeClr val="accent1">
                  <a:lumMod val="25000"/>
                </a:schemeClr>
              </a:solidFill>
              <a:latin typeface="Yuanti SC" panose="02010600040101010101" pitchFamily="2" charset="-122"/>
              <a:ea typeface="Yuanti SC" panose="02010600040101010101" pitchFamily="2" charset="-122"/>
              <a:cs typeface="Yuanti SC" panose="02010600040101010101" pitchFamily="2" charset="-122"/>
            </a:endParaRPr>
          </a:p>
        </p:txBody>
      </p:sp>
      <p:sp>
        <p:nvSpPr>
          <p:cNvPr id="6" name="文本框 5"/>
          <p:cNvSpPr txBox="1"/>
          <p:nvPr/>
        </p:nvSpPr>
        <p:spPr>
          <a:xfrm>
            <a:off x="1014503" y="1574975"/>
            <a:ext cx="1097280" cy="312420"/>
          </a:xfrm>
          <a:prstGeom prst="rect">
            <a:avLst/>
          </a:prstGeom>
          <a:solidFill>
            <a:schemeClr val="accent5">
              <a:lumMod val="40000"/>
              <a:lumOff val="60000"/>
            </a:schemeClr>
          </a:solidFill>
        </p:spPr>
        <p:txBody>
          <a:bodyPr wrap="none" rtlCol="0">
            <a:spAutoFit/>
          </a:bodyPr>
          <a:lstStyle/>
          <a:p>
            <a:pPr>
              <a:spcAft>
                <a:spcPts val="0"/>
              </a:spcAft>
            </a:pPr>
            <a:r>
              <a:rPr kumimoji="1" lang="zh-CN" altLang="en-US" sz="1440" dirty="0">
                <a:latin typeface="Yuanti SC" panose="02010600040101010101" pitchFamily="2" charset="-122"/>
                <a:ea typeface="Yuanti SC" panose="02010600040101010101" pitchFamily="2" charset="-122"/>
                <a:cs typeface="Yuanti SC" panose="02010600040101010101" pitchFamily="2" charset="-122"/>
              </a:rPr>
              <a:t>文档化工具</a:t>
            </a:r>
            <a:endParaRPr kumimoji="1" lang="zh-CN" altLang="en-US" sz="1440" dirty="0">
              <a:latin typeface="Yuanti SC" panose="02010600040101010101" pitchFamily="2" charset="-122"/>
              <a:ea typeface="Yuanti SC" panose="02010600040101010101" pitchFamily="2" charset="-122"/>
              <a:cs typeface="Yuanti SC" panose="02010600040101010101" pitchFamily="2" charset="-122"/>
            </a:endParaRPr>
          </a:p>
        </p:txBody>
      </p:sp>
      <p:sp>
        <p:nvSpPr>
          <p:cNvPr id="7" name="文本框 6"/>
          <p:cNvSpPr txBox="1"/>
          <p:nvPr/>
        </p:nvSpPr>
        <p:spPr>
          <a:xfrm>
            <a:off x="2165278" y="1576538"/>
            <a:ext cx="914400" cy="312420"/>
          </a:xfrm>
          <a:prstGeom prst="rect">
            <a:avLst/>
          </a:prstGeom>
          <a:solidFill>
            <a:schemeClr val="accent5">
              <a:lumMod val="40000"/>
              <a:lumOff val="60000"/>
            </a:schemeClr>
          </a:solidFill>
        </p:spPr>
        <p:txBody>
          <a:bodyPr wrap="none" rtlCol="0">
            <a:spAutoFit/>
          </a:bodyPr>
          <a:lstStyle/>
          <a:p>
            <a:pPr>
              <a:spcAft>
                <a:spcPts val="0"/>
              </a:spcAft>
            </a:pPr>
            <a:r>
              <a:rPr kumimoji="1" lang="zh-CN" altLang="en-US" sz="1440">
                <a:latin typeface="Yuanti SC" panose="02010600040101010101" pitchFamily="2" charset="-122"/>
                <a:ea typeface="Yuanti SC" panose="02010600040101010101" pitchFamily="2" charset="-122"/>
                <a:cs typeface="Yuanti SC" panose="02010600040101010101" pitchFamily="2" charset="-122"/>
              </a:rPr>
              <a:t>手工录入</a:t>
            </a:r>
            <a:endParaRPr kumimoji="1" lang="zh-CN" altLang="en-US" sz="1440" dirty="0">
              <a:latin typeface="Yuanti SC" panose="02010600040101010101" pitchFamily="2" charset="-122"/>
              <a:ea typeface="Yuanti SC" panose="02010600040101010101" pitchFamily="2" charset="-122"/>
              <a:cs typeface="Yuanti SC" panose="02010600040101010101" pitchFamily="2" charset="-122"/>
            </a:endParaRPr>
          </a:p>
        </p:txBody>
      </p:sp>
      <p:sp>
        <p:nvSpPr>
          <p:cNvPr id="8" name="文本框 7"/>
          <p:cNvSpPr txBox="1"/>
          <p:nvPr/>
        </p:nvSpPr>
        <p:spPr>
          <a:xfrm>
            <a:off x="1104899" y="1912339"/>
            <a:ext cx="914400" cy="312420"/>
          </a:xfrm>
          <a:prstGeom prst="rect">
            <a:avLst/>
          </a:prstGeom>
          <a:solidFill>
            <a:schemeClr val="accent5">
              <a:lumMod val="40000"/>
              <a:lumOff val="60000"/>
            </a:schemeClr>
          </a:solidFill>
        </p:spPr>
        <p:txBody>
          <a:bodyPr wrap="none" rtlCol="0">
            <a:spAutoFit/>
          </a:bodyPr>
          <a:lstStyle/>
          <a:p>
            <a:pPr>
              <a:spcAft>
                <a:spcPts val="0"/>
              </a:spcAft>
            </a:pPr>
            <a:r>
              <a:rPr kumimoji="1" lang="zh-CN" altLang="en-US" sz="1440" dirty="0">
                <a:latin typeface="Yuanti SC" panose="02010600040101010101" pitchFamily="2" charset="-122"/>
                <a:ea typeface="Yuanti SC" panose="02010600040101010101" pitchFamily="2" charset="-122"/>
                <a:cs typeface="Yuanti SC" panose="02010600040101010101" pitchFamily="2" charset="-122"/>
              </a:rPr>
              <a:t>程序扫描</a:t>
            </a:r>
            <a:endParaRPr kumimoji="1" lang="zh-CN" altLang="en-US" sz="1440" dirty="0">
              <a:latin typeface="Yuanti SC" panose="02010600040101010101" pitchFamily="2" charset="-122"/>
              <a:ea typeface="Yuanti SC" panose="02010600040101010101" pitchFamily="2" charset="-122"/>
              <a:cs typeface="Yuanti SC" panose="02010600040101010101" pitchFamily="2" charset="-122"/>
            </a:endParaRPr>
          </a:p>
        </p:txBody>
      </p:sp>
      <p:sp>
        <p:nvSpPr>
          <p:cNvPr id="9" name="文本框 8"/>
          <p:cNvSpPr txBox="1"/>
          <p:nvPr/>
        </p:nvSpPr>
        <p:spPr>
          <a:xfrm>
            <a:off x="2046086" y="1912339"/>
            <a:ext cx="822960" cy="312420"/>
          </a:xfrm>
          <a:prstGeom prst="rect">
            <a:avLst/>
          </a:prstGeom>
          <a:solidFill>
            <a:schemeClr val="accent5">
              <a:lumMod val="40000"/>
              <a:lumOff val="60000"/>
            </a:schemeClr>
          </a:solidFill>
        </p:spPr>
        <p:txBody>
          <a:bodyPr wrap="none" rtlCol="0">
            <a:spAutoFit/>
          </a:bodyPr>
          <a:lstStyle/>
          <a:p>
            <a:pPr>
              <a:spcAft>
                <a:spcPts val="0"/>
              </a:spcAft>
            </a:pPr>
            <a:r>
              <a:rPr kumimoji="1" lang="en-US" altLang="zh-CN" sz="1440" dirty="0">
                <a:latin typeface="Yuanti SC" panose="02010600040101010101" pitchFamily="2" charset="-122"/>
                <a:ea typeface="Yuanti SC" panose="02010600040101010101" pitchFamily="2" charset="-122"/>
                <a:cs typeface="Yuanti SC" panose="02010600040101010101" pitchFamily="2" charset="-122"/>
              </a:rPr>
              <a:t>HAR</a:t>
            </a:r>
            <a:r>
              <a:rPr kumimoji="1" lang="zh-CN" altLang="en-US" sz="1440" dirty="0">
                <a:latin typeface="Yuanti SC" panose="02010600040101010101" pitchFamily="2" charset="-122"/>
                <a:ea typeface="Yuanti SC" panose="02010600040101010101" pitchFamily="2" charset="-122"/>
                <a:cs typeface="Yuanti SC" panose="02010600040101010101" pitchFamily="2" charset="-122"/>
              </a:rPr>
              <a:t>导入</a:t>
            </a:r>
            <a:endParaRPr kumimoji="1" lang="zh-CN" altLang="en-US" sz="1440" dirty="0">
              <a:latin typeface="Yuanti SC" panose="02010600040101010101" pitchFamily="2" charset="-122"/>
              <a:ea typeface="Yuanti SC" panose="02010600040101010101" pitchFamily="2" charset="-122"/>
              <a:cs typeface="Yuanti SC" panose="02010600040101010101" pitchFamily="2" charset="-122"/>
            </a:endParaRPr>
          </a:p>
        </p:txBody>
      </p:sp>
      <p:sp>
        <p:nvSpPr>
          <p:cNvPr id="10" name="文本框 9"/>
          <p:cNvSpPr txBox="1"/>
          <p:nvPr/>
        </p:nvSpPr>
        <p:spPr>
          <a:xfrm>
            <a:off x="1144401" y="4165162"/>
            <a:ext cx="1826805" cy="312420"/>
          </a:xfrm>
          <a:prstGeom prst="rect">
            <a:avLst/>
          </a:prstGeom>
          <a:solidFill>
            <a:srgbClr val="F5E885"/>
          </a:solidFill>
        </p:spPr>
        <p:txBody>
          <a:bodyPr wrap="square" rtlCol="0">
            <a:spAutoFit/>
          </a:bodyPr>
          <a:lstStyle/>
          <a:p>
            <a:pPr algn="ctr">
              <a:spcAft>
                <a:spcPts val="0"/>
              </a:spcAft>
            </a:pPr>
            <a:r>
              <a:rPr kumimoji="1" lang="en-US" altLang="zh-CN" sz="1440">
                <a:latin typeface="Yuanti SC" panose="02010600040101010101" pitchFamily="2" charset="-122"/>
                <a:ea typeface="Yuanti SC" panose="02010600040101010101" pitchFamily="2" charset="-122"/>
                <a:cs typeface="Yuanti SC" panose="02010600040101010101" pitchFamily="2" charset="-122"/>
              </a:rPr>
              <a:t>API</a:t>
            </a:r>
            <a:r>
              <a:rPr kumimoji="1" lang="zh-CN" altLang="en-US" sz="1440" dirty="0">
                <a:latin typeface="Yuanti SC" panose="02010600040101010101" pitchFamily="2" charset="-122"/>
                <a:ea typeface="Yuanti SC" panose="02010600040101010101" pitchFamily="2" charset="-122"/>
                <a:cs typeface="Yuanti SC" panose="02010600040101010101" pitchFamily="2" charset="-122"/>
              </a:rPr>
              <a:t>定义</a:t>
            </a:r>
            <a:endParaRPr kumimoji="1" lang="zh-CN" altLang="en-US" sz="1440" dirty="0">
              <a:latin typeface="Yuanti SC" panose="02010600040101010101" pitchFamily="2" charset="-122"/>
              <a:ea typeface="Yuanti SC" panose="02010600040101010101" pitchFamily="2" charset="-122"/>
              <a:cs typeface="Yuanti SC" panose="02010600040101010101" pitchFamily="2" charset="-122"/>
            </a:endParaRPr>
          </a:p>
        </p:txBody>
      </p:sp>
      <p:sp>
        <p:nvSpPr>
          <p:cNvPr id="11" name="文本框 10"/>
          <p:cNvSpPr txBox="1"/>
          <p:nvPr/>
        </p:nvSpPr>
        <p:spPr>
          <a:xfrm>
            <a:off x="1132683" y="2499154"/>
            <a:ext cx="1826805" cy="312420"/>
          </a:xfrm>
          <a:prstGeom prst="rect">
            <a:avLst/>
          </a:prstGeom>
          <a:solidFill>
            <a:srgbClr val="F5E885">
              <a:alpha val="49020"/>
            </a:srgbClr>
          </a:solidFill>
        </p:spPr>
        <p:txBody>
          <a:bodyPr wrap="square" rtlCol="0">
            <a:spAutoFit/>
          </a:bodyPr>
          <a:lstStyle/>
          <a:p>
            <a:pPr algn="ctr">
              <a:spcAft>
                <a:spcPts val="0"/>
              </a:spcAft>
            </a:pPr>
            <a:r>
              <a:rPr kumimoji="1" lang="en-US" altLang="zh-CN" sz="1440" dirty="0">
                <a:latin typeface="Yuanti SC" panose="02010600040101010101" pitchFamily="2" charset="-122"/>
                <a:ea typeface="Yuanti SC" panose="02010600040101010101" pitchFamily="2" charset="-122"/>
                <a:cs typeface="Yuanti SC" panose="02010600040101010101" pitchFamily="2" charset="-122"/>
              </a:rPr>
              <a:t>RAML</a:t>
            </a:r>
            <a:endParaRPr kumimoji="1" lang="zh-CN" altLang="en-US" sz="1440" dirty="0">
              <a:latin typeface="Yuanti SC" panose="02010600040101010101" pitchFamily="2" charset="-122"/>
              <a:ea typeface="Yuanti SC" panose="02010600040101010101" pitchFamily="2" charset="-122"/>
              <a:cs typeface="Yuanti SC" panose="02010600040101010101" pitchFamily="2" charset="-122"/>
            </a:endParaRPr>
          </a:p>
        </p:txBody>
      </p:sp>
      <p:sp>
        <p:nvSpPr>
          <p:cNvPr id="12" name="文本框 11"/>
          <p:cNvSpPr txBox="1"/>
          <p:nvPr/>
        </p:nvSpPr>
        <p:spPr>
          <a:xfrm>
            <a:off x="1144402" y="2997568"/>
            <a:ext cx="1826805" cy="312420"/>
          </a:xfrm>
          <a:prstGeom prst="rect">
            <a:avLst/>
          </a:prstGeom>
          <a:solidFill>
            <a:srgbClr val="F5E885">
              <a:alpha val="49020"/>
            </a:srgbClr>
          </a:solidFill>
        </p:spPr>
        <p:txBody>
          <a:bodyPr wrap="square" rtlCol="0">
            <a:spAutoFit/>
          </a:bodyPr>
          <a:lstStyle/>
          <a:p>
            <a:pPr algn="ctr">
              <a:spcAft>
                <a:spcPts val="0"/>
              </a:spcAft>
            </a:pPr>
            <a:r>
              <a:rPr kumimoji="1" lang="en-US" altLang="zh-CN" sz="1440" dirty="0">
                <a:latin typeface="Yuanti SC" panose="02010600040101010101" pitchFamily="2" charset="-122"/>
                <a:ea typeface="Yuanti SC" panose="02010600040101010101" pitchFamily="2" charset="-122"/>
                <a:cs typeface="Yuanti SC" panose="02010600040101010101" pitchFamily="2" charset="-122"/>
              </a:rPr>
              <a:t>Swagger</a:t>
            </a:r>
            <a:endParaRPr kumimoji="1" lang="zh-CN" altLang="en-US" sz="1440" dirty="0">
              <a:latin typeface="Yuanti SC" panose="02010600040101010101" pitchFamily="2" charset="-122"/>
              <a:ea typeface="Yuanti SC" panose="02010600040101010101" pitchFamily="2" charset="-122"/>
              <a:cs typeface="Yuanti SC" panose="02010600040101010101" pitchFamily="2" charset="-122"/>
            </a:endParaRPr>
          </a:p>
        </p:txBody>
      </p:sp>
      <p:sp>
        <p:nvSpPr>
          <p:cNvPr id="13" name="文本框 12"/>
          <p:cNvSpPr txBox="1"/>
          <p:nvPr/>
        </p:nvSpPr>
        <p:spPr>
          <a:xfrm>
            <a:off x="1132682" y="3551718"/>
            <a:ext cx="1826805" cy="312420"/>
          </a:xfrm>
          <a:prstGeom prst="rect">
            <a:avLst/>
          </a:prstGeom>
          <a:solidFill>
            <a:srgbClr val="F5E885">
              <a:alpha val="49020"/>
            </a:srgbClr>
          </a:solidFill>
        </p:spPr>
        <p:txBody>
          <a:bodyPr wrap="square" rtlCol="0">
            <a:spAutoFit/>
          </a:bodyPr>
          <a:lstStyle/>
          <a:p>
            <a:pPr algn="ctr">
              <a:spcAft>
                <a:spcPts val="0"/>
              </a:spcAft>
            </a:pPr>
            <a:r>
              <a:rPr kumimoji="1" lang="en-US" altLang="zh-CN" sz="1440" dirty="0">
                <a:latin typeface="Yuanti SC" panose="02010600040101010101" pitchFamily="2" charset="-122"/>
                <a:ea typeface="Yuanti SC" panose="02010600040101010101" pitchFamily="2" charset="-122"/>
                <a:cs typeface="Yuanti SC" panose="02010600040101010101" pitchFamily="2" charset="-122"/>
              </a:rPr>
              <a:t>Markdown</a:t>
            </a:r>
            <a:endParaRPr kumimoji="1" lang="zh-CN" altLang="en-US" sz="1440" dirty="0">
              <a:latin typeface="Yuanti SC" panose="02010600040101010101" pitchFamily="2" charset="-122"/>
              <a:ea typeface="Yuanti SC" panose="02010600040101010101" pitchFamily="2" charset="-122"/>
              <a:cs typeface="Yuanti SC" panose="02010600040101010101" pitchFamily="2" charset="-122"/>
            </a:endParaRPr>
          </a:p>
        </p:txBody>
      </p:sp>
      <p:grpSp>
        <p:nvGrpSpPr>
          <p:cNvPr id="14" name="组 3"/>
          <p:cNvGrpSpPr/>
          <p:nvPr/>
        </p:nvGrpSpPr>
        <p:grpSpPr>
          <a:xfrm>
            <a:off x="3470278" y="989251"/>
            <a:ext cx="2203445" cy="3629203"/>
            <a:chOff x="3347864" y="1099168"/>
            <a:chExt cx="2448272" cy="4032448"/>
          </a:xfrm>
        </p:grpSpPr>
        <p:sp>
          <p:nvSpPr>
            <p:cNvPr id="15" name="圆角矩形 14"/>
            <p:cNvSpPr/>
            <p:nvPr/>
          </p:nvSpPr>
          <p:spPr bwMode="gray">
            <a:xfrm>
              <a:off x="3347864" y="1099168"/>
              <a:ext cx="2448272" cy="4032448"/>
            </a:xfrm>
            <a:prstGeom prst="roundRect">
              <a:avLst/>
            </a:prstGeom>
            <a:solidFill>
              <a:schemeClr val="accent6">
                <a:lumMod val="20000"/>
                <a:lumOff val="80000"/>
              </a:schemeClr>
            </a:solidFill>
            <a:ln w="12700" algn="ctr">
              <a:solidFill>
                <a:srgbClr val="333333"/>
              </a:solidFill>
              <a:prstDash val="sysDash"/>
              <a:miter lim="800000"/>
            </a:ln>
            <a:effectLst/>
          </p:spPr>
          <p:txBody>
            <a:bodyPr wrap="none" rtlCol="0" anchor="ctr"/>
            <a:lstStyle/>
            <a:p>
              <a:pPr algn="ctr"/>
              <a:endParaRPr kumimoji="1" lang="zh-CN" altLang="en-US" sz="1620"/>
            </a:p>
          </p:txBody>
        </p:sp>
        <p:sp>
          <p:nvSpPr>
            <p:cNvPr id="16" name="文本框 15"/>
            <p:cNvSpPr txBox="1"/>
            <p:nvPr/>
          </p:nvSpPr>
          <p:spPr>
            <a:xfrm>
              <a:off x="4273882" y="1209169"/>
              <a:ext cx="718145" cy="410369"/>
            </a:xfrm>
            <a:prstGeom prst="rect">
              <a:avLst/>
            </a:prstGeom>
            <a:noFill/>
          </p:spPr>
          <p:txBody>
            <a:bodyPr wrap="none" rtlCol="0">
              <a:spAutoFit/>
            </a:bodyPr>
            <a:lstStyle/>
            <a:p>
              <a:r>
                <a:rPr kumimoji="1" lang="zh-CN" altLang="en-US" dirty="0">
                  <a:solidFill>
                    <a:schemeClr val="accent1">
                      <a:lumMod val="25000"/>
                    </a:schemeClr>
                  </a:solidFill>
                  <a:latin typeface="Yuanti SC" panose="02010600040101010101" pitchFamily="2" charset="-122"/>
                  <a:ea typeface="Yuanti SC" panose="02010600040101010101" pitchFamily="2" charset="-122"/>
                  <a:cs typeface="Yuanti SC" panose="02010600040101010101" pitchFamily="2" charset="-122"/>
                </a:rPr>
                <a:t>用例</a:t>
              </a:r>
              <a:endParaRPr kumimoji="1" lang="zh-CN" altLang="en-US" dirty="0">
                <a:solidFill>
                  <a:schemeClr val="accent1">
                    <a:lumMod val="25000"/>
                  </a:schemeClr>
                </a:solidFill>
                <a:latin typeface="Yuanti SC" panose="02010600040101010101" pitchFamily="2" charset="-122"/>
                <a:ea typeface="Yuanti SC" panose="02010600040101010101" pitchFamily="2" charset="-122"/>
                <a:cs typeface="Yuanti SC" panose="02010600040101010101" pitchFamily="2" charset="-122"/>
              </a:endParaRPr>
            </a:p>
          </p:txBody>
        </p:sp>
        <p:sp>
          <p:nvSpPr>
            <p:cNvPr id="17" name="文本框 16"/>
            <p:cNvSpPr txBox="1"/>
            <p:nvPr/>
          </p:nvSpPr>
          <p:spPr>
            <a:xfrm>
              <a:off x="3835755" y="1710411"/>
              <a:ext cx="1024497"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panose="02010600040101010101" pitchFamily="2" charset="-122"/>
                  <a:ea typeface="Yuanti SC" panose="02010600040101010101" pitchFamily="2" charset="-122"/>
                  <a:cs typeface="Yuanti SC" panose="02010600040101010101" pitchFamily="2" charset="-122"/>
                </a:rPr>
                <a:t>场景设定</a:t>
              </a:r>
              <a:endParaRPr kumimoji="1" lang="zh-CN" altLang="en-US" sz="1440" dirty="0">
                <a:latin typeface="Yuanti SC" panose="02010600040101010101" pitchFamily="2" charset="-122"/>
                <a:ea typeface="Yuanti SC" panose="02010600040101010101" pitchFamily="2" charset="-122"/>
                <a:cs typeface="Yuanti SC" panose="02010600040101010101" pitchFamily="2" charset="-122"/>
              </a:endParaRPr>
            </a:p>
          </p:txBody>
        </p:sp>
        <p:sp>
          <p:nvSpPr>
            <p:cNvPr id="18" name="文本框 17"/>
            <p:cNvSpPr txBox="1"/>
            <p:nvPr/>
          </p:nvSpPr>
          <p:spPr>
            <a:xfrm>
              <a:off x="3980019" y="2098755"/>
              <a:ext cx="1517867"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panose="02010600040101010101" pitchFamily="2" charset="-122"/>
                  <a:ea typeface="Yuanti SC" panose="02010600040101010101" pitchFamily="2" charset="-122"/>
                  <a:cs typeface="Yuanti SC" panose="02010600040101010101" pitchFamily="2" charset="-122"/>
                </a:rPr>
                <a:t>选择和组装</a:t>
              </a:r>
              <a:r>
                <a:rPr kumimoji="1" lang="en-US" altLang="zh-CN" sz="1440" dirty="0">
                  <a:latin typeface="Yuanti SC" panose="02010600040101010101" pitchFamily="2" charset="-122"/>
                  <a:ea typeface="Yuanti SC" panose="02010600040101010101" pitchFamily="2" charset="-122"/>
                  <a:cs typeface="Yuanti SC" panose="02010600040101010101" pitchFamily="2" charset="-122"/>
                </a:rPr>
                <a:t>API</a:t>
              </a:r>
              <a:endParaRPr kumimoji="1" lang="zh-CN" altLang="en-US" sz="1440" dirty="0">
                <a:latin typeface="Yuanti SC" panose="02010600040101010101" pitchFamily="2" charset="-122"/>
                <a:ea typeface="Yuanti SC" panose="02010600040101010101" pitchFamily="2" charset="-122"/>
                <a:cs typeface="Yuanti SC" panose="02010600040101010101" pitchFamily="2" charset="-122"/>
              </a:endParaRPr>
            </a:p>
          </p:txBody>
        </p:sp>
        <p:sp>
          <p:nvSpPr>
            <p:cNvPr id="19" name="文本框 18"/>
            <p:cNvSpPr txBox="1"/>
            <p:nvPr/>
          </p:nvSpPr>
          <p:spPr>
            <a:xfrm>
              <a:off x="4920715" y="1705137"/>
              <a:ext cx="614841"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panose="02010600040101010101" pitchFamily="2" charset="-122"/>
                  <a:ea typeface="Yuanti SC" panose="02010600040101010101" pitchFamily="2" charset="-122"/>
                  <a:cs typeface="Yuanti SC" panose="02010600040101010101" pitchFamily="2" charset="-122"/>
                </a:rPr>
                <a:t>验证</a:t>
              </a:r>
              <a:endParaRPr kumimoji="1" lang="zh-CN" altLang="en-US" sz="1440" dirty="0">
                <a:latin typeface="Yuanti SC" panose="02010600040101010101" pitchFamily="2" charset="-122"/>
                <a:ea typeface="Yuanti SC" panose="02010600040101010101" pitchFamily="2" charset="-122"/>
                <a:cs typeface="Yuanti SC" panose="02010600040101010101" pitchFamily="2" charset="-122"/>
              </a:endParaRPr>
            </a:p>
          </p:txBody>
        </p:sp>
        <p:sp>
          <p:nvSpPr>
            <p:cNvPr id="20" name="文本框 19"/>
            <p:cNvSpPr txBox="1"/>
            <p:nvPr/>
          </p:nvSpPr>
          <p:spPr>
            <a:xfrm>
              <a:off x="3594786" y="4629172"/>
              <a:ext cx="2029783" cy="348813"/>
            </a:xfrm>
            <a:prstGeom prst="rect">
              <a:avLst/>
            </a:prstGeom>
            <a:solidFill>
              <a:srgbClr val="F5E885"/>
            </a:solidFill>
          </p:spPr>
          <p:txBody>
            <a:bodyPr wrap="square" rtlCol="0">
              <a:spAutoFit/>
            </a:bodyPr>
            <a:lstStyle/>
            <a:p>
              <a:pPr algn="ctr"/>
              <a:r>
                <a:rPr kumimoji="1" lang="zh-CN" altLang="en-US" sz="1440" dirty="0">
                  <a:latin typeface="Yuanti SC" panose="02010600040101010101" pitchFamily="2" charset="-122"/>
                  <a:ea typeface="Yuanti SC" panose="02010600040101010101" pitchFamily="2" charset="-122"/>
                  <a:cs typeface="Yuanti SC" panose="02010600040101010101" pitchFamily="2" charset="-122"/>
                </a:rPr>
                <a:t>基于场景的测试用例</a:t>
              </a:r>
              <a:endParaRPr kumimoji="1" lang="zh-CN" altLang="en-US" sz="1440" dirty="0">
                <a:latin typeface="Yuanti SC" panose="02010600040101010101" pitchFamily="2" charset="-122"/>
                <a:ea typeface="Yuanti SC" panose="02010600040101010101" pitchFamily="2" charset="-122"/>
                <a:cs typeface="Yuanti SC" panose="02010600040101010101" pitchFamily="2" charset="-122"/>
              </a:endParaRPr>
            </a:p>
          </p:txBody>
        </p:sp>
        <p:sp>
          <p:nvSpPr>
            <p:cNvPr id="21" name="文本框 20"/>
            <p:cNvSpPr txBox="1"/>
            <p:nvPr/>
          </p:nvSpPr>
          <p:spPr>
            <a:xfrm>
              <a:off x="3581766" y="2778051"/>
              <a:ext cx="2029783" cy="348813"/>
            </a:xfrm>
            <a:prstGeom prst="rect">
              <a:avLst/>
            </a:prstGeom>
            <a:solidFill>
              <a:srgbClr val="F5E885">
                <a:alpha val="49020"/>
              </a:srgbClr>
            </a:solidFill>
          </p:spPr>
          <p:txBody>
            <a:bodyPr wrap="square" rtlCol="0">
              <a:spAutoFit/>
            </a:bodyPr>
            <a:lstStyle/>
            <a:p>
              <a:pPr algn="ctr"/>
              <a:r>
                <a:rPr kumimoji="1" lang="zh-CN" altLang="en-US" sz="1440" dirty="0">
                  <a:latin typeface="Yuanti SC" panose="02010600040101010101" pitchFamily="2" charset="-122"/>
                  <a:ea typeface="Yuanti SC" panose="02010600040101010101" pitchFamily="2" charset="-122"/>
                  <a:cs typeface="Yuanti SC" panose="02010600040101010101" pitchFamily="2" charset="-122"/>
                </a:rPr>
                <a:t>手工组装</a:t>
              </a:r>
              <a:endParaRPr kumimoji="1" lang="zh-CN" altLang="en-US" sz="1440" dirty="0">
                <a:latin typeface="Yuanti SC" panose="02010600040101010101" pitchFamily="2" charset="-122"/>
                <a:ea typeface="Yuanti SC" panose="02010600040101010101" pitchFamily="2" charset="-122"/>
                <a:cs typeface="Yuanti SC" panose="02010600040101010101" pitchFamily="2" charset="-122"/>
              </a:endParaRPr>
            </a:p>
          </p:txBody>
        </p:sp>
        <p:sp>
          <p:nvSpPr>
            <p:cNvPr id="22" name="文本框 21"/>
            <p:cNvSpPr txBox="1"/>
            <p:nvPr/>
          </p:nvSpPr>
          <p:spPr>
            <a:xfrm>
              <a:off x="3594787" y="3331844"/>
              <a:ext cx="2029783" cy="348813"/>
            </a:xfrm>
            <a:prstGeom prst="rect">
              <a:avLst/>
            </a:prstGeom>
            <a:solidFill>
              <a:srgbClr val="F5E885">
                <a:alpha val="49020"/>
              </a:srgbClr>
            </a:solidFill>
          </p:spPr>
          <p:txBody>
            <a:bodyPr wrap="square" rtlCol="0">
              <a:spAutoFit/>
            </a:bodyPr>
            <a:lstStyle/>
            <a:p>
              <a:pPr algn="ctr"/>
              <a:r>
                <a:rPr kumimoji="1" lang="en-US" altLang="zh-CN" sz="1440" dirty="0">
                  <a:latin typeface="Yuanti SC" panose="02010600040101010101" pitchFamily="2" charset="-122"/>
                  <a:ea typeface="Yuanti SC" panose="02010600040101010101" pitchFamily="2" charset="-122"/>
                  <a:cs typeface="Yuanti SC" panose="02010600040101010101" pitchFamily="2" charset="-122"/>
                </a:rPr>
                <a:t>HAR</a:t>
              </a:r>
              <a:r>
                <a:rPr kumimoji="1" lang="zh-CN" altLang="en-US" sz="1440" dirty="0">
                  <a:latin typeface="Yuanti SC" panose="02010600040101010101" pitchFamily="2" charset="-122"/>
                  <a:ea typeface="Yuanti SC" panose="02010600040101010101" pitchFamily="2" charset="-122"/>
                  <a:cs typeface="Yuanti SC" panose="02010600040101010101" pitchFamily="2" charset="-122"/>
                </a:rPr>
                <a:t> 批量生成</a:t>
              </a:r>
              <a:endParaRPr kumimoji="1" lang="zh-CN" altLang="en-US" sz="1440" dirty="0">
                <a:latin typeface="Yuanti SC" panose="02010600040101010101" pitchFamily="2" charset="-122"/>
                <a:ea typeface="Yuanti SC" panose="02010600040101010101" pitchFamily="2" charset="-122"/>
                <a:cs typeface="Yuanti SC" panose="02010600040101010101" pitchFamily="2" charset="-122"/>
              </a:endParaRPr>
            </a:p>
          </p:txBody>
        </p:sp>
        <p:sp>
          <p:nvSpPr>
            <p:cNvPr id="23" name="文本框 22"/>
            <p:cNvSpPr txBox="1"/>
            <p:nvPr/>
          </p:nvSpPr>
          <p:spPr>
            <a:xfrm>
              <a:off x="3581765" y="3947566"/>
              <a:ext cx="2029783" cy="348813"/>
            </a:xfrm>
            <a:prstGeom prst="rect">
              <a:avLst/>
            </a:prstGeom>
            <a:solidFill>
              <a:srgbClr val="F5E885">
                <a:alpha val="49020"/>
              </a:srgbClr>
            </a:solidFill>
          </p:spPr>
          <p:txBody>
            <a:bodyPr wrap="square" rtlCol="0">
              <a:spAutoFit/>
            </a:bodyPr>
            <a:lstStyle/>
            <a:p>
              <a:pPr algn="ctr"/>
              <a:r>
                <a:rPr kumimoji="1" lang="zh-CN" altLang="en-US" sz="1440" dirty="0">
                  <a:latin typeface="Yuanti SC" panose="02010600040101010101" pitchFamily="2" charset="-122"/>
                  <a:ea typeface="Yuanti SC" panose="02010600040101010101" pitchFamily="2" charset="-122"/>
                  <a:cs typeface="Yuanti SC" panose="02010600040101010101" pitchFamily="2" charset="-122"/>
                </a:rPr>
                <a:t>代码迁移</a:t>
              </a:r>
              <a:endParaRPr kumimoji="1" lang="zh-CN" altLang="en-US" sz="1440" dirty="0">
                <a:latin typeface="Yuanti SC" panose="02010600040101010101" pitchFamily="2" charset="-122"/>
                <a:ea typeface="Yuanti SC" panose="02010600040101010101" pitchFamily="2" charset="-122"/>
                <a:cs typeface="Yuanti SC" panose="02010600040101010101" pitchFamily="2" charset="-122"/>
              </a:endParaRPr>
            </a:p>
          </p:txBody>
        </p:sp>
      </p:grpSp>
      <p:grpSp>
        <p:nvGrpSpPr>
          <p:cNvPr id="24" name="组 19"/>
          <p:cNvGrpSpPr/>
          <p:nvPr/>
        </p:nvGrpSpPr>
        <p:grpSpPr>
          <a:xfrm>
            <a:off x="5997758" y="985530"/>
            <a:ext cx="2203445" cy="3629203"/>
            <a:chOff x="6156176" y="1095033"/>
            <a:chExt cx="2448272" cy="4032448"/>
          </a:xfrm>
        </p:grpSpPr>
        <p:sp>
          <p:nvSpPr>
            <p:cNvPr id="25" name="圆角矩形 24"/>
            <p:cNvSpPr/>
            <p:nvPr/>
          </p:nvSpPr>
          <p:spPr bwMode="gray">
            <a:xfrm>
              <a:off x="6156176" y="1095033"/>
              <a:ext cx="2448272" cy="4032448"/>
            </a:xfrm>
            <a:prstGeom prst="roundRect">
              <a:avLst/>
            </a:prstGeom>
            <a:solidFill>
              <a:schemeClr val="accent6">
                <a:lumMod val="20000"/>
                <a:lumOff val="80000"/>
              </a:schemeClr>
            </a:solidFill>
            <a:ln w="12700" algn="ctr">
              <a:solidFill>
                <a:srgbClr val="333333"/>
              </a:solidFill>
              <a:prstDash val="sysDash"/>
              <a:miter lim="800000"/>
            </a:ln>
            <a:effectLst/>
          </p:spPr>
          <p:txBody>
            <a:bodyPr wrap="none" rtlCol="0" anchor="ctr"/>
            <a:lstStyle/>
            <a:p>
              <a:pPr algn="ctr"/>
              <a:endParaRPr kumimoji="1" lang="zh-CN" altLang="en-US" sz="1620"/>
            </a:p>
          </p:txBody>
        </p:sp>
        <p:sp>
          <p:nvSpPr>
            <p:cNvPr id="26" name="文本框 25"/>
            <p:cNvSpPr txBox="1"/>
            <p:nvPr/>
          </p:nvSpPr>
          <p:spPr>
            <a:xfrm>
              <a:off x="7139101" y="1204689"/>
              <a:ext cx="718145" cy="410369"/>
            </a:xfrm>
            <a:prstGeom prst="rect">
              <a:avLst/>
            </a:prstGeom>
            <a:noFill/>
          </p:spPr>
          <p:txBody>
            <a:bodyPr wrap="none" rtlCol="0">
              <a:spAutoFit/>
            </a:bodyPr>
            <a:lstStyle/>
            <a:p>
              <a:r>
                <a:rPr kumimoji="1" lang="zh-CN" altLang="en-US" dirty="0">
                  <a:solidFill>
                    <a:schemeClr val="accent1">
                      <a:lumMod val="25000"/>
                    </a:schemeClr>
                  </a:solidFill>
                  <a:latin typeface="Yuanti SC" panose="02010600040101010101" pitchFamily="2" charset="-122"/>
                  <a:ea typeface="Yuanti SC" panose="02010600040101010101" pitchFamily="2" charset="-122"/>
                  <a:cs typeface="Yuanti SC" panose="02010600040101010101" pitchFamily="2" charset="-122"/>
                </a:rPr>
                <a:t>回归</a:t>
              </a:r>
              <a:endParaRPr kumimoji="1" lang="zh-CN" altLang="en-US" dirty="0">
                <a:solidFill>
                  <a:schemeClr val="accent1">
                    <a:lumMod val="25000"/>
                  </a:schemeClr>
                </a:solidFill>
                <a:latin typeface="Yuanti SC" panose="02010600040101010101" pitchFamily="2" charset="-122"/>
                <a:ea typeface="Yuanti SC" panose="02010600040101010101" pitchFamily="2" charset="-122"/>
                <a:cs typeface="Yuanti SC" panose="02010600040101010101" pitchFamily="2" charset="-122"/>
              </a:endParaRPr>
            </a:p>
          </p:txBody>
        </p:sp>
        <p:sp>
          <p:nvSpPr>
            <p:cNvPr id="27" name="文本框 26"/>
            <p:cNvSpPr txBox="1"/>
            <p:nvPr/>
          </p:nvSpPr>
          <p:spPr>
            <a:xfrm>
              <a:off x="6620369" y="1747777"/>
              <a:ext cx="1024497"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panose="02010600040101010101" pitchFamily="2" charset="-122"/>
                  <a:ea typeface="Yuanti SC" panose="02010600040101010101" pitchFamily="2" charset="-122"/>
                  <a:cs typeface="Yuanti SC" panose="02010600040101010101" pitchFamily="2" charset="-122"/>
                </a:rPr>
                <a:t>触发回归</a:t>
              </a:r>
              <a:endParaRPr kumimoji="1" lang="zh-CN" altLang="en-US" sz="1440" dirty="0">
                <a:latin typeface="Yuanti SC" panose="02010600040101010101" pitchFamily="2" charset="-122"/>
                <a:ea typeface="Yuanti SC" panose="02010600040101010101" pitchFamily="2" charset="-122"/>
                <a:cs typeface="Yuanti SC" panose="02010600040101010101" pitchFamily="2" charset="-122"/>
              </a:endParaRPr>
            </a:p>
          </p:txBody>
        </p:sp>
        <p:sp>
          <p:nvSpPr>
            <p:cNvPr id="28" name="文本框 27"/>
            <p:cNvSpPr txBox="1"/>
            <p:nvPr/>
          </p:nvSpPr>
          <p:spPr>
            <a:xfrm>
              <a:off x="7764093" y="1737671"/>
              <a:ext cx="614841"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panose="02010600040101010101" pitchFamily="2" charset="-122"/>
                  <a:ea typeface="Yuanti SC" panose="02010600040101010101" pitchFamily="2" charset="-122"/>
                  <a:cs typeface="Yuanti SC" panose="02010600040101010101" pitchFamily="2" charset="-122"/>
                </a:rPr>
                <a:t>执行</a:t>
              </a:r>
              <a:endParaRPr kumimoji="1" lang="zh-CN" altLang="en-US" sz="1440" dirty="0">
                <a:latin typeface="Yuanti SC" panose="02010600040101010101" pitchFamily="2" charset="-122"/>
                <a:ea typeface="Yuanti SC" panose="02010600040101010101" pitchFamily="2" charset="-122"/>
                <a:cs typeface="Yuanti SC" panose="02010600040101010101" pitchFamily="2" charset="-122"/>
              </a:endParaRPr>
            </a:p>
          </p:txBody>
        </p:sp>
        <p:sp>
          <p:nvSpPr>
            <p:cNvPr id="29" name="文本框 28"/>
            <p:cNvSpPr txBox="1"/>
            <p:nvPr/>
          </p:nvSpPr>
          <p:spPr>
            <a:xfrm>
              <a:off x="6985214" y="2143659"/>
              <a:ext cx="1024497"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panose="02010600040101010101" pitchFamily="2" charset="-122"/>
                  <a:ea typeface="Yuanti SC" panose="02010600040101010101" pitchFamily="2" charset="-122"/>
                  <a:cs typeface="Yuanti SC" panose="02010600040101010101" pitchFamily="2" charset="-122"/>
                </a:rPr>
                <a:t>结果展示</a:t>
              </a:r>
              <a:endParaRPr kumimoji="1" lang="zh-CN" altLang="en-US" sz="1440" dirty="0">
                <a:latin typeface="Yuanti SC" panose="02010600040101010101" pitchFamily="2" charset="-122"/>
                <a:ea typeface="Yuanti SC" panose="02010600040101010101" pitchFamily="2" charset="-122"/>
                <a:cs typeface="Yuanti SC" panose="02010600040101010101" pitchFamily="2" charset="-122"/>
              </a:endParaRPr>
            </a:p>
          </p:txBody>
        </p:sp>
        <p:sp>
          <p:nvSpPr>
            <p:cNvPr id="30" name="文本框 29"/>
            <p:cNvSpPr txBox="1"/>
            <p:nvPr/>
          </p:nvSpPr>
          <p:spPr>
            <a:xfrm>
              <a:off x="6403098" y="4625037"/>
              <a:ext cx="2029783" cy="348813"/>
            </a:xfrm>
            <a:prstGeom prst="rect">
              <a:avLst/>
            </a:prstGeom>
            <a:solidFill>
              <a:srgbClr val="F5E885"/>
            </a:solidFill>
          </p:spPr>
          <p:txBody>
            <a:bodyPr wrap="square" rtlCol="0">
              <a:spAutoFit/>
            </a:bodyPr>
            <a:lstStyle/>
            <a:p>
              <a:pPr algn="ctr"/>
              <a:r>
                <a:rPr kumimoji="1" lang="zh-CN" altLang="en-US" sz="1440" dirty="0">
                  <a:latin typeface="Yuanti SC" panose="02010600040101010101" pitchFamily="2" charset="-122"/>
                  <a:ea typeface="Yuanti SC" panose="02010600040101010101" pitchFamily="2" charset="-122"/>
                  <a:cs typeface="Yuanti SC" panose="02010600040101010101" pitchFamily="2" charset="-122"/>
                </a:rPr>
                <a:t>按需回归</a:t>
              </a:r>
              <a:endParaRPr kumimoji="1" lang="zh-CN" altLang="en-US" sz="1440" dirty="0">
                <a:latin typeface="Yuanti SC" panose="02010600040101010101" pitchFamily="2" charset="-122"/>
                <a:ea typeface="Yuanti SC" panose="02010600040101010101" pitchFamily="2" charset="-122"/>
                <a:cs typeface="Yuanti SC" panose="02010600040101010101" pitchFamily="2" charset="-122"/>
              </a:endParaRPr>
            </a:p>
          </p:txBody>
        </p:sp>
        <p:sp>
          <p:nvSpPr>
            <p:cNvPr id="31" name="文本框 30"/>
            <p:cNvSpPr txBox="1"/>
            <p:nvPr/>
          </p:nvSpPr>
          <p:spPr>
            <a:xfrm>
              <a:off x="6390078" y="2773916"/>
              <a:ext cx="2029783" cy="348813"/>
            </a:xfrm>
            <a:prstGeom prst="rect">
              <a:avLst/>
            </a:prstGeom>
            <a:solidFill>
              <a:srgbClr val="F5E885">
                <a:alpha val="49020"/>
              </a:srgbClr>
            </a:solidFill>
          </p:spPr>
          <p:txBody>
            <a:bodyPr wrap="square" rtlCol="0">
              <a:spAutoFit/>
            </a:bodyPr>
            <a:lstStyle/>
            <a:p>
              <a:pPr algn="ctr"/>
              <a:r>
                <a:rPr kumimoji="1" lang="zh-CN" altLang="en-US" sz="1440" dirty="0">
                  <a:latin typeface="Yuanti SC" panose="02010600040101010101" pitchFamily="2" charset="-122"/>
                  <a:ea typeface="Yuanti SC" panose="02010600040101010101" pitchFamily="2" charset="-122"/>
                  <a:cs typeface="Yuanti SC" panose="02010600040101010101" pitchFamily="2" charset="-122"/>
                </a:rPr>
                <a:t>定时回归</a:t>
              </a:r>
              <a:endParaRPr kumimoji="1" lang="zh-CN" altLang="en-US" sz="1440" dirty="0">
                <a:latin typeface="Yuanti SC" panose="02010600040101010101" pitchFamily="2" charset="-122"/>
                <a:ea typeface="Yuanti SC" panose="02010600040101010101" pitchFamily="2" charset="-122"/>
                <a:cs typeface="Yuanti SC" panose="02010600040101010101" pitchFamily="2" charset="-122"/>
              </a:endParaRPr>
            </a:p>
          </p:txBody>
        </p:sp>
        <p:sp>
          <p:nvSpPr>
            <p:cNvPr id="32" name="文本框 31"/>
            <p:cNvSpPr txBox="1"/>
            <p:nvPr/>
          </p:nvSpPr>
          <p:spPr>
            <a:xfrm>
              <a:off x="6403099" y="3327709"/>
              <a:ext cx="2029783" cy="348813"/>
            </a:xfrm>
            <a:prstGeom prst="rect">
              <a:avLst/>
            </a:prstGeom>
            <a:solidFill>
              <a:srgbClr val="F5E885">
                <a:alpha val="49020"/>
              </a:srgbClr>
            </a:solidFill>
          </p:spPr>
          <p:txBody>
            <a:bodyPr wrap="square" rtlCol="0">
              <a:spAutoFit/>
            </a:bodyPr>
            <a:lstStyle/>
            <a:p>
              <a:pPr algn="ctr"/>
              <a:r>
                <a:rPr kumimoji="1" lang="zh-CN" altLang="en-US" sz="1440" dirty="0">
                  <a:latin typeface="Yuanti SC" panose="02010600040101010101" pitchFamily="2" charset="-122"/>
                  <a:ea typeface="Yuanti SC" panose="02010600040101010101" pitchFamily="2" charset="-122"/>
                  <a:cs typeface="Yuanti SC" panose="02010600040101010101" pitchFamily="2" charset="-122"/>
                </a:rPr>
                <a:t>即时触发</a:t>
              </a:r>
              <a:endParaRPr kumimoji="1" lang="zh-CN" altLang="en-US" sz="1440" dirty="0">
                <a:latin typeface="Yuanti SC" panose="02010600040101010101" pitchFamily="2" charset="-122"/>
                <a:ea typeface="Yuanti SC" panose="02010600040101010101" pitchFamily="2" charset="-122"/>
                <a:cs typeface="Yuanti SC" panose="02010600040101010101" pitchFamily="2" charset="-122"/>
              </a:endParaRPr>
            </a:p>
          </p:txBody>
        </p:sp>
        <p:sp>
          <p:nvSpPr>
            <p:cNvPr id="33" name="文本框 32"/>
            <p:cNvSpPr txBox="1"/>
            <p:nvPr/>
          </p:nvSpPr>
          <p:spPr>
            <a:xfrm>
              <a:off x="6390077" y="3943431"/>
              <a:ext cx="2029783" cy="348813"/>
            </a:xfrm>
            <a:prstGeom prst="rect">
              <a:avLst/>
            </a:prstGeom>
            <a:solidFill>
              <a:srgbClr val="F5E885">
                <a:alpha val="49020"/>
              </a:srgbClr>
            </a:solidFill>
          </p:spPr>
          <p:txBody>
            <a:bodyPr wrap="square" rtlCol="0">
              <a:spAutoFit/>
            </a:bodyPr>
            <a:lstStyle/>
            <a:p>
              <a:pPr algn="ctr"/>
              <a:r>
                <a:rPr kumimoji="1" lang="zh-CN" altLang="en-US" sz="1440" dirty="0">
                  <a:latin typeface="Yuanti SC" panose="02010600040101010101" pitchFamily="2" charset="-122"/>
                  <a:ea typeface="Yuanti SC" panose="02010600040101010101" pitchFamily="2" charset="-122"/>
                  <a:cs typeface="Yuanti SC" panose="02010600040101010101" pitchFamily="2" charset="-122"/>
                </a:rPr>
                <a:t>事件触发</a:t>
              </a:r>
              <a:endParaRPr kumimoji="1" lang="zh-CN" altLang="en-US" sz="1440" dirty="0">
                <a:latin typeface="Yuanti SC" panose="02010600040101010101" pitchFamily="2" charset="-122"/>
                <a:ea typeface="Yuanti SC" panose="02010600040101010101" pitchFamily="2" charset="-122"/>
                <a:cs typeface="Yuanti SC" panose="02010600040101010101" pitchFamily="2" charset="-122"/>
              </a:endParaRPr>
            </a:p>
          </p:txBody>
        </p:sp>
      </p:grpSp>
      <p:sp>
        <p:nvSpPr>
          <p:cNvPr id="34" name="矩形 33"/>
          <p:cNvSpPr/>
          <p:nvPr/>
        </p:nvSpPr>
        <p:spPr>
          <a:xfrm>
            <a:off x="388940" y="4726034"/>
            <a:ext cx="7040880" cy="312420"/>
          </a:xfrm>
          <a:prstGeom prst="rect">
            <a:avLst/>
          </a:prstGeom>
        </p:spPr>
        <p:txBody>
          <a:bodyPr wrap="none">
            <a:spAutoFit/>
          </a:bodyPr>
          <a:lstStyle/>
          <a:p>
            <a:pPr algn="ctr">
              <a:spcAft>
                <a:spcPts val="0"/>
              </a:spcAft>
            </a:pPr>
            <a:r>
              <a:rPr kumimoji="1" lang="en-US" altLang="zh-CN" sz="1440" dirty="0">
                <a:solidFill>
                  <a:schemeClr val="bg1">
                    <a:lumMod val="50000"/>
                  </a:schemeClr>
                </a:solidFill>
                <a:latin typeface="Yuanti SC" panose="02010600040101010101" pitchFamily="2" charset="-122"/>
                <a:ea typeface="Yuanti SC" panose="02010600040101010101" pitchFamily="2" charset="-122"/>
                <a:cs typeface="Yuanti SC" panose="02010600040101010101" pitchFamily="2" charset="-122"/>
              </a:rPr>
              <a:t>RAML</a:t>
            </a:r>
            <a:r>
              <a:rPr kumimoji="1" lang="zh-CN" altLang="en-US" sz="1440" dirty="0">
                <a:solidFill>
                  <a:schemeClr val="bg1">
                    <a:lumMod val="50000"/>
                  </a:schemeClr>
                </a:solidFill>
                <a:latin typeface="Yuanti SC" panose="02010600040101010101" pitchFamily="2" charset="-122"/>
                <a:ea typeface="Yuanti SC" panose="02010600040101010101" pitchFamily="2" charset="-122"/>
                <a:cs typeface="Yuanti SC" panose="02010600040101010101" pitchFamily="2" charset="-122"/>
              </a:rPr>
              <a:t>：</a:t>
            </a:r>
            <a:r>
              <a:rPr kumimoji="1" lang="ro-RO" altLang="zh-CN" sz="1440" dirty="0">
                <a:solidFill>
                  <a:schemeClr val="bg1">
                    <a:lumMod val="50000"/>
                  </a:schemeClr>
                </a:solidFill>
                <a:latin typeface="Yuanti SC" panose="02010600040101010101" pitchFamily="2" charset="-122"/>
                <a:ea typeface="Yuanti SC" panose="02010600040101010101" pitchFamily="2" charset="-122"/>
                <a:cs typeface="Yuanti SC" panose="02010600040101010101" pitchFamily="2" charset="-122"/>
              </a:rPr>
              <a:t>RESTful API</a:t>
            </a:r>
            <a:r>
              <a:rPr kumimoji="1" lang="zh-CN" altLang="ro-RO" sz="1440" dirty="0">
                <a:solidFill>
                  <a:schemeClr val="bg1">
                    <a:lumMod val="50000"/>
                  </a:schemeClr>
                </a:solidFill>
                <a:latin typeface="Yuanti SC" panose="02010600040101010101" pitchFamily="2" charset="-122"/>
                <a:ea typeface="Yuanti SC" panose="02010600040101010101" pitchFamily="2" charset="-122"/>
                <a:cs typeface="Yuanti SC" panose="02010600040101010101" pitchFamily="2" charset="-122"/>
              </a:rPr>
              <a:t>描述性语言</a:t>
            </a:r>
            <a:r>
              <a:rPr kumimoji="1" lang="zh-CN" altLang="en-US" sz="1440" dirty="0">
                <a:solidFill>
                  <a:schemeClr val="bg1">
                    <a:lumMod val="50000"/>
                  </a:schemeClr>
                </a:solidFill>
                <a:latin typeface="Yuanti SC" panose="02010600040101010101" pitchFamily="2" charset="-122"/>
                <a:ea typeface="Yuanti SC" panose="02010600040101010101" pitchFamily="2" charset="-122"/>
                <a:cs typeface="Yuanti SC" panose="02010600040101010101" pitchFamily="2" charset="-122"/>
              </a:rPr>
              <a:t>；</a:t>
            </a:r>
            <a:r>
              <a:rPr kumimoji="1" lang="en-US" altLang="zh-CN" sz="1440" dirty="0">
                <a:solidFill>
                  <a:schemeClr val="bg1">
                    <a:lumMod val="50000"/>
                  </a:schemeClr>
                </a:solidFill>
                <a:latin typeface="Yuanti SC" panose="02010600040101010101" pitchFamily="2" charset="-122"/>
                <a:ea typeface="Yuanti SC" panose="02010600040101010101" pitchFamily="2" charset="-122"/>
                <a:cs typeface="Yuanti SC" panose="02010600040101010101" pitchFamily="2" charset="-122"/>
              </a:rPr>
              <a:t>HAR</a:t>
            </a:r>
            <a:r>
              <a:rPr kumimoji="1" lang="zh-CN" altLang="en-US" sz="1440" dirty="0">
                <a:solidFill>
                  <a:schemeClr val="bg1">
                    <a:lumMod val="50000"/>
                  </a:schemeClr>
                </a:solidFill>
                <a:latin typeface="Yuanti SC" panose="02010600040101010101" pitchFamily="2" charset="-122"/>
                <a:ea typeface="Yuanti SC" panose="02010600040101010101" pitchFamily="2" charset="-122"/>
                <a:cs typeface="Yuanti SC" panose="02010600040101010101" pitchFamily="2" charset="-122"/>
              </a:rPr>
              <a:t>：基于</a:t>
            </a:r>
            <a:r>
              <a:rPr kumimoji="1" lang="en-US" altLang="zh-CN" sz="1440" dirty="0">
                <a:solidFill>
                  <a:schemeClr val="bg1">
                    <a:lumMod val="50000"/>
                  </a:schemeClr>
                </a:solidFill>
                <a:latin typeface="Yuanti SC" panose="02010600040101010101" pitchFamily="2" charset="-122"/>
                <a:ea typeface="Yuanti SC" panose="02010600040101010101" pitchFamily="2" charset="-122"/>
                <a:cs typeface="Yuanti SC" panose="02010600040101010101" pitchFamily="2" charset="-122"/>
              </a:rPr>
              <a:t>JSON</a:t>
            </a:r>
            <a:r>
              <a:rPr kumimoji="1" lang="zh-CN" altLang="en-US" sz="1440" dirty="0">
                <a:solidFill>
                  <a:schemeClr val="bg1">
                    <a:lumMod val="50000"/>
                  </a:schemeClr>
                </a:solidFill>
                <a:latin typeface="Yuanti SC" panose="02010600040101010101" pitchFamily="2" charset="-122"/>
                <a:ea typeface="Yuanti SC" panose="02010600040101010101" pitchFamily="2" charset="-122"/>
                <a:cs typeface="Yuanti SC" panose="02010600040101010101" pitchFamily="2" charset="-122"/>
              </a:rPr>
              <a:t>、储存</a:t>
            </a:r>
            <a:r>
              <a:rPr kumimoji="1" lang="en-US" altLang="zh-CN" sz="1440" dirty="0">
                <a:solidFill>
                  <a:schemeClr val="bg1">
                    <a:lumMod val="50000"/>
                  </a:schemeClr>
                </a:solidFill>
                <a:latin typeface="Yuanti SC" panose="02010600040101010101" pitchFamily="2" charset="-122"/>
                <a:ea typeface="Yuanti SC" panose="02010600040101010101" pitchFamily="2" charset="-122"/>
                <a:cs typeface="Yuanti SC" panose="02010600040101010101" pitchFamily="2" charset="-122"/>
              </a:rPr>
              <a:t>HTTP</a:t>
            </a:r>
            <a:r>
              <a:rPr kumimoji="1" lang="zh-CN" altLang="en-US" sz="1440" dirty="0">
                <a:solidFill>
                  <a:schemeClr val="bg1">
                    <a:lumMod val="50000"/>
                  </a:schemeClr>
                </a:solidFill>
                <a:latin typeface="Yuanti SC" panose="02010600040101010101" pitchFamily="2" charset="-122"/>
                <a:ea typeface="Yuanti SC" panose="02010600040101010101" pitchFamily="2" charset="-122"/>
                <a:cs typeface="Yuanti SC" panose="02010600040101010101" pitchFamily="2" charset="-122"/>
              </a:rPr>
              <a:t>请求</a:t>
            </a:r>
            <a:r>
              <a:rPr kumimoji="1" lang="en-US" altLang="zh-CN" sz="1440" dirty="0">
                <a:solidFill>
                  <a:schemeClr val="bg1">
                    <a:lumMod val="50000"/>
                  </a:schemeClr>
                </a:solidFill>
                <a:latin typeface="Yuanti SC" panose="02010600040101010101" pitchFamily="2" charset="-122"/>
                <a:ea typeface="Yuanti SC" panose="02010600040101010101" pitchFamily="2" charset="-122"/>
                <a:cs typeface="Yuanti SC" panose="02010600040101010101" pitchFamily="2" charset="-122"/>
              </a:rPr>
              <a:t>/</a:t>
            </a:r>
            <a:r>
              <a:rPr kumimoji="1" lang="zh-CN" altLang="en-US" sz="1440" dirty="0">
                <a:solidFill>
                  <a:schemeClr val="bg1">
                    <a:lumMod val="50000"/>
                  </a:schemeClr>
                </a:solidFill>
                <a:latin typeface="Yuanti SC" panose="02010600040101010101" pitchFamily="2" charset="-122"/>
                <a:ea typeface="Yuanti SC" panose="02010600040101010101" pitchFamily="2" charset="-122"/>
                <a:cs typeface="Yuanti SC" panose="02010600040101010101" pitchFamily="2" charset="-122"/>
              </a:rPr>
              <a:t>响应信息的文件格式</a:t>
            </a:r>
            <a:endParaRPr kumimoji="1" lang="zh-CN" altLang="en-US" sz="1440" dirty="0">
              <a:solidFill>
                <a:schemeClr val="bg1">
                  <a:lumMod val="50000"/>
                </a:schemeClr>
              </a:solidFill>
              <a:latin typeface="Yuanti SC" panose="02010600040101010101" pitchFamily="2" charset="-122"/>
              <a:ea typeface="Yuanti SC" panose="02010600040101010101" pitchFamily="2" charset="-122"/>
              <a:cs typeface="Yuanti SC" panose="02010600040101010101" pitchFamily="2"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spcAft>
                <a:spcPts val="0"/>
              </a:spcAft>
            </a:pPr>
            <a:r>
              <a:rPr kumimoji="1" lang="en-US" altLang="zh-CN" sz="2800" b="1" dirty="0">
                <a:solidFill>
                  <a:srgbClr val="0070C0"/>
                </a:solidFill>
                <a:latin typeface="微软雅黑" panose="020B0503020204020204" pitchFamily="34" charset="-122"/>
                <a:ea typeface="微软雅黑" panose="020B0503020204020204" pitchFamily="34" charset="-122"/>
              </a:rPr>
              <a:t>API </a:t>
            </a:r>
            <a:r>
              <a:rPr kumimoji="1" lang="zh-CN" altLang="en-US" sz="2800" b="1" dirty="0">
                <a:solidFill>
                  <a:srgbClr val="0070C0"/>
                </a:solidFill>
                <a:latin typeface="微软雅黑" panose="020B0503020204020204" pitchFamily="34" charset="-122"/>
                <a:ea typeface="微软雅黑" panose="020B0503020204020204" pitchFamily="34" charset="-122"/>
              </a:rPr>
              <a:t>测试流程</a:t>
            </a:r>
            <a:endParaRPr kumimoji="1"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0679" y="905040"/>
            <a:ext cx="8229600" cy="1549338"/>
          </a:xfrm>
          <a:prstGeom prst="rect">
            <a:avLst/>
          </a:prstGeom>
        </p:spPr>
      </p:pic>
      <p:sp>
        <p:nvSpPr>
          <p:cNvPr id="5" name="文本框 4"/>
          <p:cNvSpPr txBox="1"/>
          <p:nvPr/>
        </p:nvSpPr>
        <p:spPr>
          <a:xfrm>
            <a:off x="2222654" y="2947674"/>
            <a:ext cx="1360951" cy="423545"/>
          </a:xfrm>
          <a:prstGeom prst="rect">
            <a:avLst/>
          </a:prstGeom>
          <a:solidFill>
            <a:srgbClr val="F5E885"/>
          </a:solidFill>
        </p:spPr>
        <p:txBody>
          <a:bodyPr wrap="square" rtlCol="0">
            <a:spAutoFit/>
          </a:bodyPr>
          <a:lstStyle/>
          <a:p>
            <a:pPr algn="ctr">
              <a:spcAft>
                <a:spcPts val="0"/>
              </a:spcAft>
            </a:pPr>
            <a:r>
              <a:rPr kumimoji="1" lang="en-US" altLang="zh-CN" sz="2160" dirty="0">
                <a:latin typeface="Yuanti SC" panose="02010600040101010101" pitchFamily="2" charset="-122"/>
                <a:ea typeface="Yuanti SC" panose="02010600040101010101" pitchFamily="2" charset="-122"/>
                <a:cs typeface="Yuanti SC" panose="02010600040101010101" pitchFamily="2" charset="-122"/>
              </a:rPr>
              <a:t>HAR</a:t>
            </a:r>
            <a:r>
              <a:rPr kumimoji="1" lang="zh-CN" altLang="en-US" sz="2160" dirty="0">
                <a:latin typeface="Yuanti SC" panose="02010600040101010101" pitchFamily="2" charset="-122"/>
                <a:ea typeface="Yuanti SC" panose="02010600040101010101" pitchFamily="2" charset="-122"/>
                <a:cs typeface="Yuanti SC" panose="02010600040101010101" pitchFamily="2" charset="-122"/>
              </a:rPr>
              <a:t>文件</a:t>
            </a:r>
            <a:endParaRPr kumimoji="1" lang="zh-CN" altLang="en-US" sz="2160" dirty="0">
              <a:latin typeface="Yuanti SC" panose="02010600040101010101" pitchFamily="2" charset="-122"/>
              <a:ea typeface="Yuanti SC" panose="02010600040101010101" pitchFamily="2" charset="-122"/>
              <a:cs typeface="Yuanti SC" panose="02010600040101010101" pitchFamily="2" charset="-122"/>
            </a:endParaRPr>
          </a:p>
        </p:txBody>
      </p:sp>
      <p:sp>
        <p:nvSpPr>
          <p:cNvPr id="6" name="右箭头 5"/>
          <p:cNvSpPr/>
          <p:nvPr/>
        </p:nvSpPr>
        <p:spPr bwMode="gray">
          <a:xfrm>
            <a:off x="3637824" y="3052060"/>
            <a:ext cx="473374" cy="238617"/>
          </a:xfrm>
          <a:prstGeom prst="rightArrow">
            <a:avLst>
              <a:gd name="adj1" fmla="val 50000"/>
              <a:gd name="adj2" fmla="val 80193"/>
            </a:avLst>
          </a:prstGeom>
          <a:gradFill flip="none" rotWithShape="1">
            <a:gsLst>
              <a:gs pos="0">
                <a:schemeClr val="accent2">
                  <a:lumMod val="20000"/>
                  <a:lumOff val="80000"/>
                </a:schemeClr>
              </a:gs>
              <a:gs pos="100000">
                <a:schemeClr val="accent5">
                  <a:lumMod val="50000"/>
                </a:schemeClr>
              </a:gs>
              <a:gs pos="100000">
                <a:srgbClr val="D1C39F"/>
              </a:gs>
            </a:gsLst>
            <a:lin ang="0" scaled="1"/>
            <a:tileRect/>
          </a:gradFill>
          <a:ln w="12700" algn="ctr">
            <a:noFill/>
            <a:miter lim="800000"/>
          </a:ln>
          <a:effectLst/>
        </p:spPr>
        <p:txBody>
          <a:bodyPr wrap="none" rtlCol="0" anchor="ctr"/>
          <a:lstStyle/>
          <a:p>
            <a:pPr algn="ctr"/>
            <a:endParaRPr kumimoji="1" lang="zh-CN" altLang="en-US" sz="1620">
              <a:latin typeface="Yuanti SC" panose="02010600040101010101" pitchFamily="2" charset="-122"/>
              <a:ea typeface="Yuanti SC" panose="02010600040101010101" pitchFamily="2" charset="-122"/>
              <a:cs typeface="Yuanti SC" panose="02010600040101010101" pitchFamily="2" charset="-122"/>
            </a:endParaRPr>
          </a:p>
        </p:txBody>
      </p:sp>
      <p:sp>
        <p:nvSpPr>
          <p:cNvPr id="7" name="文本框 6"/>
          <p:cNvSpPr txBox="1"/>
          <p:nvPr/>
        </p:nvSpPr>
        <p:spPr>
          <a:xfrm>
            <a:off x="4169844" y="2932078"/>
            <a:ext cx="1715982" cy="423545"/>
          </a:xfrm>
          <a:prstGeom prst="rect">
            <a:avLst/>
          </a:prstGeom>
          <a:solidFill>
            <a:srgbClr val="F5E885"/>
          </a:solidFill>
        </p:spPr>
        <p:txBody>
          <a:bodyPr wrap="square" rtlCol="0">
            <a:spAutoFit/>
          </a:bodyPr>
          <a:lstStyle/>
          <a:p>
            <a:pPr algn="ctr">
              <a:spcAft>
                <a:spcPts val="0"/>
              </a:spcAft>
            </a:pPr>
            <a:r>
              <a:rPr kumimoji="1" lang="zh-CN" altLang="en-US" sz="2160">
                <a:latin typeface="Yuanti SC" panose="02010600040101010101" pitchFamily="2" charset="-122"/>
                <a:ea typeface="Yuanti SC" panose="02010600040101010101" pitchFamily="2" charset="-122"/>
                <a:cs typeface="Yuanti SC" panose="02010600040101010101" pitchFamily="2" charset="-122"/>
              </a:rPr>
              <a:t>过滤与保存</a:t>
            </a:r>
            <a:endParaRPr kumimoji="1" lang="zh-CN" altLang="en-US" sz="2160" dirty="0">
              <a:latin typeface="Yuanti SC" panose="02010600040101010101" pitchFamily="2" charset="-122"/>
              <a:ea typeface="Yuanti SC" panose="02010600040101010101" pitchFamily="2" charset="-122"/>
              <a:cs typeface="Yuanti SC" panose="02010600040101010101" pitchFamily="2" charset="-122"/>
            </a:endParaRPr>
          </a:p>
        </p:txBody>
      </p:sp>
      <p:sp>
        <p:nvSpPr>
          <p:cNvPr id="8" name="右箭头 7"/>
          <p:cNvSpPr/>
          <p:nvPr/>
        </p:nvSpPr>
        <p:spPr bwMode="gray">
          <a:xfrm>
            <a:off x="5944472" y="3020520"/>
            <a:ext cx="473374" cy="238617"/>
          </a:xfrm>
          <a:prstGeom prst="rightArrow">
            <a:avLst>
              <a:gd name="adj1" fmla="val 50000"/>
              <a:gd name="adj2" fmla="val 80193"/>
            </a:avLst>
          </a:prstGeom>
          <a:gradFill flip="none" rotWithShape="1">
            <a:gsLst>
              <a:gs pos="0">
                <a:schemeClr val="accent2">
                  <a:lumMod val="20000"/>
                  <a:lumOff val="80000"/>
                </a:schemeClr>
              </a:gs>
              <a:gs pos="100000">
                <a:schemeClr val="accent5">
                  <a:lumMod val="50000"/>
                </a:schemeClr>
              </a:gs>
              <a:gs pos="100000">
                <a:srgbClr val="D1C39F"/>
              </a:gs>
            </a:gsLst>
            <a:lin ang="0" scaled="1"/>
            <a:tileRect/>
          </a:gradFill>
          <a:ln w="12700" algn="ctr">
            <a:noFill/>
            <a:miter lim="800000"/>
          </a:ln>
          <a:effectLst/>
        </p:spPr>
        <p:txBody>
          <a:bodyPr wrap="none" rtlCol="0" anchor="ctr"/>
          <a:lstStyle/>
          <a:p>
            <a:pPr algn="ctr"/>
            <a:endParaRPr kumimoji="1" lang="zh-CN" altLang="en-US" sz="1620">
              <a:latin typeface="Yuanti SC" panose="02010600040101010101" pitchFamily="2" charset="-122"/>
              <a:ea typeface="Yuanti SC" panose="02010600040101010101" pitchFamily="2" charset="-122"/>
              <a:cs typeface="Yuanti SC" panose="02010600040101010101" pitchFamily="2" charset="-122"/>
            </a:endParaRPr>
          </a:p>
        </p:txBody>
      </p:sp>
      <p:sp>
        <p:nvSpPr>
          <p:cNvPr id="9" name="文本框 8"/>
          <p:cNvSpPr txBox="1"/>
          <p:nvPr/>
        </p:nvSpPr>
        <p:spPr>
          <a:xfrm>
            <a:off x="6435785" y="2923991"/>
            <a:ext cx="1715982" cy="423545"/>
          </a:xfrm>
          <a:prstGeom prst="rect">
            <a:avLst/>
          </a:prstGeom>
          <a:solidFill>
            <a:srgbClr val="F5E885"/>
          </a:solidFill>
        </p:spPr>
        <p:txBody>
          <a:bodyPr wrap="square" rtlCol="0">
            <a:spAutoFit/>
          </a:bodyPr>
          <a:lstStyle/>
          <a:p>
            <a:pPr algn="ctr">
              <a:spcAft>
                <a:spcPts val="0"/>
              </a:spcAft>
            </a:pPr>
            <a:r>
              <a:rPr kumimoji="1" lang="zh-CN" altLang="en-US" sz="2160" dirty="0">
                <a:latin typeface="Yuanti SC" panose="02010600040101010101" pitchFamily="2" charset="-122"/>
                <a:ea typeface="Yuanti SC" panose="02010600040101010101" pitchFamily="2" charset="-122"/>
                <a:cs typeface="Yuanti SC" panose="02010600040101010101" pitchFamily="2" charset="-122"/>
              </a:rPr>
              <a:t>脚本的修改</a:t>
            </a:r>
            <a:endParaRPr kumimoji="1" lang="zh-CN" altLang="en-US" sz="2160" dirty="0">
              <a:latin typeface="Yuanti SC" panose="02010600040101010101" pitchFamily="2" charset="-122"/>
              <a:ea typeface="Yuanti SC" panose="02010600040101010101" pitchFamily="2" charset="-122"/>
              <a:cs typeface="Yuanti SC" panose="02010600040101010101" pitchFamily="2" charset="-122"/>
            </a:endParaRPr>
          </a:p>
        </p:txBody>
      </p:sp>
      <p:sp>
        <p:nvSpPr>
          <p:cNvPr id="10" name="文本框 9"/>
          <p:cNvSpPr txBox="1"/>
          <p:nvPr/>
        </p:nvSpPr>
        <p:spPr>
          <a:xfrm>
            <a:off x="2153026" y="3933311"/>
            <a:ext cx="1310170" cy="645160"/>
          </a:xfrm>
          <a:prstGeom prst="rect">
            <a:avLst/>
          </a:prstGeom>
          <a:solidFill>
            <a:schemeClr val="accent4">
              <a:lumMod val="20000"/>
              <a:lumOff val="80000"/>
            </a:schemeClr>
          </a:solidFill>
        </p:spPr>
        <p:txBody>
          <a:bodyPr wrap="square" rtlCol="0">
            <a:spAutoFit/>
          </a:bodyPr>
          <a:lstStyle/>
          <a:p>
            <a:pPr algn="ctr">
              <a:spcAft>
                <a:spcPts val="0"/>
              </a:spcAft>
            </a:pPr>
            <a:r>
              <a:rPr kumimoji="1" lang="en-US" altLang="zh-CN" dirty="0">
                <a:latin typeface="Yuanti SC" panose="02010600040101010101" pitchFamily="2" charset="-122"/>
                <a:ea typeface="Yuanti SC" panose="02010600040101010101" pitchFamily="2" charset="-122"/>
                <a:cs typeface="Yuanti SC" panose="02010600040101010101" pitchFamily="2" charset="-122"/>
              </a:rPr>
              <a:t>Thrift</a:t>
            </a:r>
            <a:r>
              <a:rPr kumimoji="1" lang="zh-CN" altLang="en-US" dirty="0">
                <a:latin typeface="Yuanti SC" panose="02010600040101010101" pitchFamily="2" charset="-122"/>
                <a:ea typeface="Yuanti SC" panose="02010600040101010101" pitchFamily="2" charset="-122"/>
                <a:cs typeface="Yuanti SC" panose="02010600040101010101" pitchFamily="2" charset="-122"/>
              </a:rPr>
              <a:t> </a:t>
            </a:r>
            <a:r>
              <a:rPr kumimoji="1" lang="en-US" altLang="zh-CN" dirty="0" err="1">
                <a:latin typeface="Yuanti SC" panose="02010600040101010101" pitchFamily="2" charset="-122"/>
                <a:ea typeface="Yuanti SC" panose="02010600040101010101" pitchFamily="2" charset="-122"/>
                <a:cs typeface="Yuanti SC" panose="02010600040101010101" pitchFamily="2" charset="-122"/>
              </a:rPr>
              <a:t>code_gen</a:t>
            </a:r>
            <a:endParaRPr kumimoji="1" lang="zh-CN" altLang="en-US" dirty="0">
              <a:latin typeface="Yuanti SC" panose="02010600040101010101" pitchFamily="2" charset="-122"/>
              <a:ea typeface="Yuanti SC" panose="02010600040101010101" pitchFamily="2" charset="-122"/>
              <a:cs typeface="Yuanti SC" panose="02010600040101010101" pitchFamily="2" charset="-122"/>
            </a:endParaRPr>
          </a:p>
        </p:txBody>
      </p:sp>
      <p:sp>
        <p:nvSpPr>
          <p:cNvPr id="11" name="文本框 10"/>
          <p:cNvSpPr txBox="1"/>
          <p:nvPr/>
        </p:nvSpPr>
        <p:spPr>
          <a:xfrm>
            <a:off x="4044671" y="3933311"/>
            <a:ext cx="1684987" cy="645160"/>
          </a:xfrm>
          <a:prstGeom prst="rect">
            <a:avLst/>
          </a:prstGeom>
          <a:solidFill>
            <a:schemeClr val="accent4">
              <a:lumMod val="20000"/>
              <a:lumOff val="80000"/>
            </a:schemeClr>
          </a:solidFill>
        </p:spPr>
        <p:txBody>
          <a:bodyPr wrap="square" rtlCol="0">
            <a:spAutoFit/>
          </a:bodyPr>
          <a:lstStyle/>
          <a:p>
            <a:pPr algn="ctr">
              <a:spcAft>
                <a:spcPts val="0"/>
              </a:spcAft>
            </a:pPr>
            <a:r>
              <a:rPr kumimoji="1" lang="en-US" altLang="zh-CN" dirty="0">
                <a:latin typeface="Yuanti SC" panose="02010600040101010101" pitchFamily="2" charset="-122"/>
                <a:ea typeface="Yuanti SC" panose="02010600040101010101" pitchFamily="2" charset="-122"/>
                <a:cs typeface="Yuanti SC" panose="02010600040101010101" pitchFamily="2" charset="-122"/>
              </a:rPr>
              <a:t>Dynamic</a:t>
            </a:r>
            <a:r>
              <a:rPr kumimoji="1" lang="zh-CN" altLang="en-US" dirty="0">
                <a:latin typeface="Yuanti SC" panose="02010600040101010101" pitchFamily="2" charset="-122"/>
                <a:ea typeface="Yuanti SC" panose="02010600040101010101" pitchFamily="2" charset="-122"/>
                <a:cs typeface="Yuanti SC" panose="02010600040101010101" pitchFamily="2" charset="-122"/>
              </a:rPr>
              <a:t> </a:t>
            </a:r>
            <a:r>
              <a:rPr kumimoji="1" lang="en-US" altLang="zh-CN" dirty="0">
                <a:latin typeface="Yuanti SC" panose="02010600040101010101" pitchFamily="2" charset="-122"/>
                <a:ea typeface="Yuanti SC" panose="02010600040101010101" pitchFamily="2" charset="-122"/>
                <a:cs typeface="Yuanti SC" panose="02010600040101010101" pitchFamily="2" charset="-122"/>
              </a:rPr>
              <a:t>Class</a:t>
            </a:r>
            <a:endParaRPr kumimoji="1" lang="zh-CN" altLang="en-US" dirty="0">
              <a:latin typeface="Yuanti SC" panose="02010600040101010101" pitchFamily="2" charset="-122"/>
              <a:ea typeface="Yuanti SC" panose="02010600040101010101" pitchFamily="2" charset="-122"/>
              <a:cs typeface="Yuanti SC" panose="02010600040101010101" pitchFamily="2" charset="-122"/>
            </a:endParaRPr>
          </a:p>
          <a:p>
            <a:pPr algn="ctr">
              <a:spcBef>
                <a:spcPts val="0"/>
              </a:spcBef>
            </a:pPr>
            <a:r>
              <a:rPr kumimoji="1" lang="en-US" altLang="zh-CN" dirty="0">
                <a:latin typeface="Yuanti SC" panose="02010600040101010101" pitchFamily="2" charset="-122"/>
                <a:ea typeface="Yuanti SC" panose="02010600040101010101" pitchFamily="2" charset="-122"/>
                <a:cs typeface="Yuanti SC" panose="02010600040101010101" pitchFamily="2" charset="-122"/>
              </a:rPr>
              <a:t>Loading</a:t>
            </a:r>
            <a:endParaRPr kumimoji="1" lang="zh-CN" altLang="en-US" dirty="0">
              <a:latin typeface="Yuanti SC" panose="02010600040101010101" pitchFamily="2" charset="-122"/>
              <a:ea typeface="Yuanti SC" panose="02010600040101010101" pitchFamily="2" charset="-122"/>
              <a:cs typeface="Yuanti SC" panose="02010600040101010101" pitchFamily="2" charset="-122"/>
            </a:endParaRPr>
          </a:p>
        </p:txBody>
      </p:sp>
      <p:sp>
        <p:nvSpPr>
          <p:cNvPr id="12" name="文本框 11"/>
          <p:cNvSpPr txBox="1"/>
          <p:nvPr/>
        </p:nvSpPr>
        <p:spPr>
          <a:xfrm>
            <a:off x="6316246" y="3933311"/>
            <a:ext cx="1671883" cy="645160"/>
          </a:xfrm>
          <a:prstGeom prst="rect">
            <a:avLst/>
          </a:prstGeom>
          <a:solidFill>
            <a:schemeClr val="accent4">
              <a:lumMod val="20000"/>
              <a:lumOff val="80000"/>
            </a:schemeClr>
          </a:solidFill>
        </p:spPr>
        <p:txBody>
          <a:bodyPr wrap="square" rtlCol="0">
            <a:spAutoFit/>
          </a:bodyPr>
          <a:lstStyle/>
          <a:p>
            <a:pPr algn="ctr">
              <a:spcAft>
                <a:spcPts val="0"/>
              </a:spcAft>
            </a:pPr>
            <a:r>
              <a:rPr kumimoji="1" lang="en-US" altLang="zh-CN" dirty="0">
                <a:latin typeface="Yuanti SC" panose="02010600040101010101" pitchFamily="2" charset="-122"/>
                <a:ea typeface="Yuanti SC" panose="02010600040101010101" pitchFamily="2" charset="-122"/>
                <a:cs typeface="Yuanti SC" panose="02010600040101010101" pitchFamily="2" charset="-122"/>
              </a:rPr>
              <a:t>Dynamic</a:t>
            </a:r>
            <a:r>
              <a:rPr kumimoji="1" lang="zh-CN" altLang="en-US" dirty="0">
                <a:latin typeface="Yuanti SC" panose="02010600040101010101" pitchFamily="2" charset="-122"/>
                <a:ea typeface="Yuanti SC" panose="02010600040101010101" pitchFamily="2" charset="-122"/>
                <a:cs typeface="Yuanti SC" panose="02010600040101010101" pitchFamily="2" charset="-122"/>
              </a:rPr>
              <a:t> </a:t>
            </a:r>
            <a:r>
              <a:rPr kumimoji="1" lang="en-US" altLang="zh-CN" dirty="0">
                <a:latin typeface="Yuanti SC" panose="02010600040101010101" pitchFamily="2" charset="-122"/>
                <a:ea typeface="Yuanti SC" panose="02010600040101010101" pitchFamily="2" charset="-122"/>
                <a:cs typeface="Yuanti SC" panose="02010600040101010101" pitchFamily="2" charset="-122"/>
              </a:rPr>
              <a:t>Call</a:t>
            </a:r>
            <a:r>
              <a:rPr kumimoji="1" lang="zh-CN" altLang="en-US" dirty="0">
                <a:latin typeface="Yuanti SC" panose="02010600040101010101" pitchFamily="2" charset="-122"/>
                <a:ea typeface="Yuanti SC" panose="02010600040101010101" pitchFamily="2" charset="-122"/>
                <a:cs typeface="Yuanti SC" panose="02010600040101010101" pitchFamily="2" charset="-122"/>
              </a:rPr>
              <a:t> </a:t>
            </a:r>
            <a:r>
              <a:rPr kumimoji="1" lang="en-US" altLang="zh-CN" dirty="0">
                <a:latin typeface="Yuanti SC" panose="02010600040101010101" pitchFamily="2" charset="-122"/>
                <a:ea typeface="Yuanti SC" panose="02010600040101010101" pitchFamily="2" charset="-122"/>
                <a:cs typeface="Yuanti SC" panose="02010600040101010101" pitchFamily="2" charset="-122"/>
              </a:rPr>
              <a:t>Method</a:t>
            </a:r>
            <a:endParaRPr kumimoji="1" lang="zh-CN" altLang="en-US" dirty="0">
              <a:latin typeface="Yuanti SC" panose="02010600040101010101" pitchFamily="2" charset="-122"/>
              <a:ea typeface="Yuanti SC" panose="02010600040101010101" pitchFamily="2" charset="-122"/>
              <a:cs typeface="Yuanti SC" panose="02010600040101010101" pitchFamily="2" charset="-122"/>
            </a:endParaRPr>
          </a:p>
        </p:txBody>
      </p:sp>
      <p:sp>
        <p:nvSpPr>
          <p:cNvPr id="13" name="右箭头 12"/>
          <p:cNvSpPr/>
          <p:nvPr/>
        </p:nvSpPr>
        <p:spPr bwMode="gray">
          <a:xfrm>
            <a:off x="3511639" y="4152687"/>
            <a:ext cx="518458" cy="238617"/>
          </a:xfrm>
          <a:prstGeom prst="rightArrow">
            <a:avLst>
              <a:gd name="adj1" fmla="val 50000"/>
              <a:gd name="adj2" fmla="val 80193"/>
            </a:avLst>
          </a:prstGeom>
          <a:gradFill flip="none" rotWithShape="1">
            <a:gsLst>
              <a:gs pos="0">
                <a:schemeClr val="accent2">
                  <a:lumMod val="20000"/>
                  <a:lumOff val="80000"/>
                </a:schemeClr>
              </a:gs>
              <a:gs pos="100000">
                <a:schemeClr val="accent5">
                  <a:lumMod val="50000"/>
                </a:schemeClr>
              </a:gs>
              <a:gs pos="100000">
                <a:srgbClr val="D1C39F"/>
              </a:gs>
            </a:gsLst>
            <a:lin ang="0" scaled="1"/>
            <a:tileRect/>
          </a:gradFill>
          <a:ln w="12700" algn="ctr">
            <a:noFill/>
            <a:miter lim="800000"/>
          </a:ln>
          <a:effectLst/>
        </p:spPr>
        <p:txBody>
          <a:bodyPr wrap="none" rtlCol="0" anchor="ctr"/>
          <a:lstStyle/>
          <a:p>
            <a:pPr algn="ctr"/>
            <a:endParaRPr kumimoji="1" lang="zh-CN" altLang="en-US" sz="1620">
              <a:latin typeface="Yuanti SC" panose="02010600040101010101" pitchFamily="2" charset="-122"/>
              <a:ea typeface="Yuanti SC" panose="02010600040101010101" pitchFamily="2" charset="-122"/>
              <a:cs typeface="Yuanti SC" panose="02010600040101010101" pitchFamily="2" charset="-122"/>
            </a:endParaRPr>
          </a:p>
        </p:txBody>
      </p:sp>
      <p:sp>
        <p:nvSpPr>
          <p:cNvPr id="14" name="右箭头 13"/>
          <p:cNvSpPr/>
          <p:nvPr/>
        </p:nvSpPr>
        <p:spPr bwMode="gray">
          <a:xfrm>
            <a:off x="5771758" y="4152687"/>
            <a:ext cx="518458" cy="238617"/>
          </a:xfrm>
          <a:prstGeom prst="rightArrow">
            <a:avLst>
              <a:gd name="adj1" fmla="val 50000"/>
              <a:gd name="adj2" fmla="val 80193"/>
            </a:avLst>
          </a:prstGeom>
          <a:gradFill flip="none" rotWithShape="1">
            <a:gsLst>
              <a:gs pos="0">
                <a:schemeClr val="accent2">
                  <a:lumMod val="20000"/>
                  <a:lumOff val="80000"/>
                </a:schemeClr>
              </a:gs>
              <a:gs pos="100000">
                <a:schemeClr val="accent5">
                  <a:lumMod val="50000"/>
                </a:schemeClr>
              </a:gs>
              <a:gs pos="100000">
                <a:srgbClr val="D1C39F"/>
              </a:gs>
            </a:gsLst>
            <a:lin ang="0" scaled="1"/>
            <a:tileRect/>
          </a:gradFill>
          <a:ln w="12700" algn="ctr">
            <a:noFill/>
            <a:miter lim="800000"/>
          </a:ln>
          <a:effectLst/>
        </p:spPr>
        <p:txBody>
          <a:bodyPr wrap="none" rtlCol="0" anchor="ctr"/>
          <a:lstStyle/>
          <a:p>
            <a:pPr algn="ctr"/>
            <a:endParaRPr kumimoji="1" lang="zh-CN" altLang="en-US" sz="1620">
              <a:latin typeface="Yuanti SC" panose="02010600040101010101" pitchFamily="2" charset="-122"/>
              <a:ea typeface="Yuanti SC" panose="02010600040101010101" pitchFamily="2" charset="-122"/>
              <a:cs typeface="Yuanti SC" panose="02010600040101010101" pitchFamily="2" charset="-122"/>
            </a:endParaRPr>
          </a:p>
        </p:txBody>
      </p:sp>
      <p:sp>
        <p:nvSpPr>
          <p:cNvPr id="15" name="矩形 14"/>
          <p:cNvSpPr/>
          <p:nvPr/>
        </p:nvSpPr>
        <p:spPr>
          <a:xfrm>
            <a:off x="1133814" y="3720563"/>
            <a:ext cx="1019212" cy="837565"/>
          </a:xfrm>
          <a:prstGeom prst="rect">
            <a:avLst/>
          </a:prstGeom>
        </p:spPr>
        <p:txBody>
          <a:bodyPr wrap="square">
            <a:spAutoFit/>
          </a:bodyPr>
          <a:lstStyle/>
          <a:p>
            <a:endParaRPr lang="zh-CN" altLang="en-US" sz="1620" dirty="0">
              <a:solidFill>
                <a:srgbClr val="000000"/>
              </a:solidFill>
              <a:latin typeface="华文楷体" panose="02010600040101010101" charset="-122"/>
              <a:ea typeface="华文楷体" panose="02010600040101010101" charset="-122"/>
            </a:endParaRPr>
          </a:p>
          <a:p>
            <a:pPr>
              <a:spcBef>
                <a:spcPts val="0"/>
              </a:spcBef>
              <a:spcAft>
                <a:spcPts val="0"/>
              </a:spcAft>
            </a:pPr>
            <a:r>
              <a:rPr lang="zh-CN" altLang="en-US" sz="1620" dirty="0">
                <a:latin typeface="华文楷体" panose="02010600040101010101" charset="-122"/>
                <a:ea typeface="华文楷体" panose="02010600040101010101" charset="-122"/>
              </a:rPr>
              <a:t>动态测试</a:t>
            </a:r>
            <a:endParaRPr lang="zh-CN" altLang="en-US" sz="1620" dirty="0">
              <a:latin typeface="华文楷体" panose="02010600040101010101" charset="-122"/>
              <a:ea typeface="华文楷体" panose="02010600040101010101" charset="-122"/>
            </a:endParaRPr>
          </a:p>
          <a:p>
            <a:pPr>
              <a:spcBef>
                <a:spcPts val="0"/>
              </a:spcBef>
            </a:pPr>
            <a:r>
              <a:rPr lang="en-US" altLang="zh-CN" sz="1620" dirty="0">
                <a:latin typeface="Corbel" panose="020B0503020204020204" charset="0"/>
                <a:ea typeface="华文楷体" panose="02010600040101010101" charset="-122"/>
              </a:rPr>
              <a:t>Thrift</a:t>
            </a:r>
            <a:endParaRPr lang="zh-CN" altLang="en-US" sz="1620" dirty="0"/>
          </a:p>
        </p:txBody>
      </p:sp>
      <p:sp>
        <p:nvSpPr>
          <p:cNvPr id="16" name="矩形 15"/>
          <p:cNvSpPr/>
          <p:nvPr/>
        </p:nvSpPr>
        <p:spPr>
          <a:xfrm>
            <a:off x="602474" y="2774341"/>
            <a:ext cx="1620180" cy="699135"/>
          </a:xfrm>
          <a:prstGeom prst="rect">
            <a:avLst/>
          </a:prstGeom>
        </p:spPr>
        <p:txBody>
          <a:bodyPr wrap="square">
            <a:spAutoFit/>
          </a:bodyPr>
          <a:lstStyle/>
          <a:p>
            <a:endParaRPr lang="zh-CN" altLang="en-US" sz="720" dirty="0">
              <a:solidFill>
                <a:srgbClr val="000000"/>
              </a:solidFill>
              <a:latin typeface="Corbel" panose="020B0503020204020204" charset="0"/>
            </a:endParaRPr>
          </a:p>
          <a:p>
            <a:pPr>
              <a:spcBef>
                <a:spcPts val="0"/>
              </a:spcBef>
            </a:pPr>
            <a:r>
              <a:rPr lang="en-US" altLang="zh-CN" sz="1620" dirty="0">
                <a:latin typeface="Corbel" panose="020B0503020204020204" charset="0"/>
              </a:rPr>
              <a:t>API</a:t>
            </a:r>
            <a:r>
              <a:rPr lang="zh-CN" altLang="en-US" sz="1620" dirty="0">
                <a:latin typeface="华文楷体" panose="02010600040101010101" charset="-122"/>
                <a:ea typeface="华文楷体" panose="02010600040101010101" charset="-122"/>
              </a:rPr>
              <a:t>的接入步骤</a:t>
            </a:r>
            <a:r>
              <a:rPr lang="en-US" altLang="zh-CN" sz="1620" dirty="0">
                <a:latin typeface="Corbel" panose="020B0503020204020204" charset="0"/>
                <a:ea typeface="华文楷体" panose="02010600040101010101" charset="-122"/>
              </a:rPr>
              <a:t>-</a:t>
            </a:r>
            <a:r>
              <a:rPr lang="zh-CN" altLang="en-US" sz="1620" dirty="0">
                <a:latin typeface="华文楷体" panose="02010600040101010101" charset="-122"/>
                <a:ea typeface="华文楷体" panose="02010600040101010101" charset="-122"/>
              </a:rPr>
              <a:t>批量生成</a:t>
            </a:r>
            <a:endParaRPr lang="zh-CN" altLang="en-US" sz="1620" dirty="0"/>
          </a:p>
        </p:txBody>
      </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spcAft>
                <a:spcPts val="0"/>
              </a:spcAft>
            </a:pPr>
            <a:r>
              <a:rPr kumimoji="1" lang="en-US" altLang="zh-CN" sz="2800" b="1" dirty="0">
                <a:solidFill>
                  <a:srgbClr val="0070C0"/>
                </a:solidFill>
                <a:latin typeface="微软雅黑" panose="020B0503020204020204" pitchFamily="34" charset="-122"/>
                <a:ea typeface="微软雅黑" panose="020B0503020204020204" pitchFamily="34" charset="-122"/>
              </a:rPr>
              <a:t>Swagger</a:t>
            </a:r>
            <a:r>
              <a:rPr kumimoji="1" lang="zh-CN" altLang="en-US" sz="2800" b="1" dirty="0">
                <a:solidFill>
                  <a:srgbClr val="0070C0"/>
                </a:solidFill>
                <a:latin typeface="微软雅黑" panose="020B0503020204020204" pitchFamily="34" charset="-122"/>
                <a:ea typeface="微软雅黑" panose="020B0503020204020204" pitchFamily="34" charset="-122"/>
              </a:rPr>
              <a:t> </a:t>
            </a:r>
            <a:r>
              <a:rPr kumimoji="1" lang="en-US" altLang="zh-CN" sz="2800" b="1" dirty="0">
                <a:solidFill>
                  <a:srgbClr val="0070C0"/>
                </a:solidFill>
                <a:latin typeface="微软雅黑" panose="020B0503020204020204" pitchFamily="34" charset="-122"/>
                <a:ea typeface="微软雅黑" panose="020B0503020204020204" pitchFamily="34" charset="-122"/>
              </a:rPr>
              <a:t>UI</a:t>
            </a:r>
            <a:r>
              <a:rPr kumimoji="1" lang="zh-CN" altLang="en-US" sz="2800" b="1" dirty="0">
                <a:solidFill>
                  <a:srgbClr val="0070C0"/>
                </a:solidFill>
                <a:latin typeface="微软雅黑" panose="020B0503020204020204" pitchFamily="34" charset="-122"/>
                <a:ea typeface="微软雅黑" panose="020B0503020204020204" pitchFamily="34" charset="-122"/>
              </a:rPr>
              <a:t>测试示例</a:t>
            </a:r>
            <a:endParaRPr kumimoji="1" lang="zh-CN" altLang="en-US" dirty="0"/>
          </a:p>
        </p:txBody>
      </p:sp>
      <p:pic>
        <p:nvPicPr>
          <p:cNvPr id="4" name="图片 3"/>
          <p:cNvPicPr>
            <a:picLocks noChangeAspect="1"/>
          </p:cNvPicPr>
          <p:nvPr/>
        </p:nvPicPr>
        <p:blipFill>
          <a:blip r:embed="rId1"/>
          <a:stretch>
            <a:fillRect/>
          </a:stretch>
        </p:blipFill>
        <p:spPr>
          <a:xfrm>
            <a:off x="1087087" y="736301"/>
            <a:ext cx="3545852" cy="4361399"/>
          </a:xfrm>
          <a:prstGeom prst="rect">
            <a:avLst/>
          </a:prstGeom>
        </p:spPr>
      </p:pic>
      <p:pic>
        <p:nvPicPr>
          <p:cNvPr id="5" name="图片 4"/>
          <p:cNvPicPr>
            <a:picLocks noChangeAspect="1"/>
          </p:cNvPicPr>
          <p:nvPr/>
        </p:nvPicPr>
        <p:blipFill>
          <a:blip r:embed="rId2"/>
          <a:stretch>
            <a:fillRect/>
          </a:stretch>
        </p:blipFill>
        <p:spPr>
          <a:xfrm>
            <a:off x="4572000" y="833339"/>
            <a:ext cx="3629203" cy="413849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04643" y="1089701"/>
            <a:ext cx="4139073" cy="2712720"/>
          </a:xfrm>
        </p:spPr>
        <p:txBody>
          <a:bodyPr>
            <a:noAutofit/>
          </a:bodyPr>
          <a:lstStyle/>
          <a:p>
            <a:pPr>
              <a:spcAft>
                <a:spcPts val="0"/>
              </a:spcAft>
            </a:pPr>
            <a:r>
              <a:rPr lang="en-US" altLang="zh-CN" dirty="0"/>
              <a:t>6.1</a:t>
            </a:r>
            <a:r>
              <a:rPr lang="zh-CN" altLang="en-US" dirty="0"/>
              <a:t> </a:t>
            </a:r>
            <a:r>
              <a:rPr lang="zh-CN" altLang="zh-CN" dirty="0"/>
              <a:t>功能测试方法与过程</a:t>
            </a:r>
            <a:endParaRPr lang="en-US" altLang="zh-CN" dirty="0"/>
          </a:p>
          <a:p>
            <a:pPr>
              <a:spcBef>
                <a:spcPts val="750"/>
              </a:spcBef>
              <a:spcAft>
                <a:spcPts val="0"/>
              </a:spcAft>
            </a:pPr>
            <a:r>
              <a:rPr lang="en-US" altLang="zh-CN" dirty="0">
                <a:sym typeface="+mn-ea"/>
              </a:rPr>
              <a:t>6.2</a:t>
            </a:r>
            <a:r>
              <a:rPr lang="zh-CN" altLang="en-US" dirty="0">
                <a:sym typeface="+mn-ea"/>
              </a:rPr>
              <a:t> </a:t>
            </a:r>
            <a:r>
              <a:rPr lang="zh-CN" altLang="en-US" dirty="0"/>
              <a:t>功能</a:t>
            </a:r>
            <a:r>
              <a:rPr lang="zh-CN" altLang="zh-CN" dirty="0"/>
              <a:t>测试</a:t>
            </a:r>
            <a:r>
              <a:rPr lang="zh-CN" altLang="en-US" dirty="0"/>
              <a:t>自动化</a:t>
            </a:r>
            <a:r>
              <a:rPr lang="zh-CN" altLang="zh-CN" dirty="0"/>
              <a:t> </a:t>
            </a:r>
            <a:endParaRPr lang="en-US" altLang="zh-CN" dirty="0"/>
          </a:p>
          <a:p>
            <a:pPr>
              <a:spcBef>
                <a:spcPts val="750"/>
              </a:spcBef>
              <a:spcAft>
                <a:spcPts val="0"/>
              </a:spcAft>
            </a:pPr>
            <a:r>
              <a:rPr lang="en-US" altLang="zh-CN" dirty="0">
                <a:sym typeface="+mn-ea"/>
              </a:rPr>
              <a:t>6.3</a:t>
            </a:r>
            <a:r>
              <a:rPr lang="zh-CN" altLang="en-US" dirty="0">
                <a:sym typeface="+mn-ea"/>
              </a:rPr>
              <a:t> 回归测试</a:t>
            </a:r>
            <a:endParaRPr lang="en-US" altLang="zh-CN" dirty="0">
              <a:sym typeface="+mn-ea"/>
            </a:endParaRPr>
          </a:p>
          <a:p>
            <a:pPr>
              <a:spcBef>
                <a:spcPts val="750"/>
              </a:spcBef>
            </a:pPr>
            <a:r>
              <a:rPr lang="en-US" altLang="zh-CN" dirty="0">
                <a:sym typeface="+mn-ea"/>
              </a:rPr>
              <a:t>6.4</a:t>
            </a:r>
            <a:r>
              <a:rPr lang="zh-CN" altLang="en-US" dirty="0">
                <a:sym typeface="+mn-ea"/>
              </a:rPr>
              <a:t> 精准测试</a:t>
            </a:r>
            <a:endParaRPr lang="zh-CN" altLang="en-US" dirty="0">
              <a:sym typeface="+mn-ea"/>
            </a:endParaRPr>
          </a:p>
        </p:txBody>
      </p:sp>
      <p:sp>
        <p:nvSpPr>
          <p:cNvPr id="3" name="文本框 2"/>
          <p:cNvSpPr txBox="1"/>
          <p:nvPr/>
        </p:nvSpPr>
        <p:spPr>
          <a:xfrm>
            <a:off x="169983" y="4465382"/>
            <a:ext cx="2836545" cy="337185"/>
          </a:xfrm>
          <a:prstGeom prst="rect">
            <a:avLst/>
          </a:prstGeom>
          <a:noFill/>
        </p:spPr>
        <p:txBody>
          <a:bodyPr wrap="none" rtlCol="0">
            <a:spAutoFit/>
          </a:bodyPr>
          <a:lstStyle/>
          <a:p>
            <a:pPr>
              <a:spcAft>
                <a:spcPts val="0"/>
              </a:spcAft>
            </a:pPr>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endParaRPr kumimoji="1" lang="zh-CN" altLang="en-US" sz="1600" dirty="0">
              <a:solidFill>
                <a:schemeClr val="bg1">
                  <a:lumMod val="65000"/>
                </a:schemeClr>
              </a:solidFill>
            </a:endParaRPr>
          </a:p>
        </p:txBody>
      </p:sp>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spcAft>
                <a:spcPts val="0"/>
              </a:spcAft>
            </a:pPr>
            <a:r>
              <a:rPr kumimoji="1" lang="en-US" altLang="zh-CN" sz="2800" b="1" dirty="0">
                <a:solidFill>
                  <a:srgbClr val="0070C0"/>
                </a:solidFill>
                <a:latin typeface="微软雅黑" panose="020B0503020204020204" pitchFamily="34" charset="-122"/>
                <a:ea typeface="微软雅黑" panose="020B0503020204020204" pitchFamily="34" charset="-122"/>
              </a:rPr>
              <a:t>API </a:t>
            </a:r>
            <a:r>
              <a:rPr kumimoji="1" lang="zh-CN" altLang="en-US" sz="2800" b="1" dirty="0">
                <a:solidFill>
                  <a:srgbClr val="0070C0"/>
                </a:solidFill>
                <a:latin typeface="微软雅黑" panose="020B0503020204020204" pitchFamily="34" charset="-122"/>
                <a:ea typeface="微软雅黑" panose="020B0503020204020204" pitchFamily="34" charset="-122"/>
              </a:rPr>
              <a:t>测试示例</a:t>
            </a:r>
            <a:endParaRPr kumimoji="1" lang="zh-CN" altLang="en-US" dirty="0"/>
          </a:p>
        </p:txBody>
      </p:sp>
      <p:sp>
        <p:nvSpPr>
          <p:cNvPr id="4" name="幻灯片编号占位符 1"/>
          <p:cNvSpPr txBox="1"/>
          <p:nvPr/>
        </p:nvSpPr>
        <p:spPr>
          <a:xfrm>
            <a:off x="545777" y="4795047"/>
            <a:ext cx="8229600" cy="201216"/>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0"/>
              </a:spcAft>
            </a:pPr>
            <a:fld id="{03B33FA8-1EB5-314D-828C-2F4984F9C684}" type="slidenum">
              <a:rPr lang="en-US" altLang="zh-CN" smtClean="0"/>
            </a:fld>
            <a:endParaRPr lang="en-US" altLang="zh-CN"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7338" y="833339"/>
            <a:ext cx="6838517" cy="406231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710" y="1978019"/>
            <a:ext cx="6253438" cy="197862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基于</a:t>
            </a:r>
            <a:r>
              <a:rPr kumimoji="1" lang="en-US" altLang="zh-CN" sz="2800" b="1" dirty="0">
                <a:solidFill>
                  <a:srgbClr val="0070C0"/>
                </a:solidFill>
                <a:latin typeface="微软雅黑" panose="020B0503020204020204" pitchFamily="34" charset="-122"/>
                <a:ea typeface="微软雅黑" panose="020B0503020204020204" pitchFamily="34" charset="-122"/>
              </a:rPr>
              <a:t>API</a:t>
            </a:r>
            <a:r>
              <a:rPr kumimoji="1" lang="zh-CN" altLang="en-US" sz="2800" b="1" dirty="0">
                <a:solidFill>
                  <a:srgbClr val="0070C0"/>
                </a:solidFill>
                <a:latin typeface="微软雅黑" panose="020B0503020204020204" pitchFamily="34" charset="-122"/>
                <a:ea typeface="微软雅黑" panose="020B0503020204020204" pitchFamily="34" charset="-122"/>
              </a:rPr>
              <a:t>的</a:t>
            </a:r>
            <a:r>
              <a:rPr kumimoji="1" lang="en-US" altLang="zh-CN" sz="2800" b="1" dirty="0">
                <a:solidFill>
                  <a:srgbClr val="0070C0"/>
                </a:solidFill>
                <a:latin typeface="微软雅黑" panose="020B0503020204020204" pitchFamily="34" charset="-122"/>
                <a:ea typeface="微软雅黑" panose="020B0503020204020204" pitchFamily="34" charset="-122"/>
              </a:rPr>
              <a:t>TA</a:t>
            </a:r>
            <a:r>
              <a:rPr kumimoji="1" lang="zh-CN" altLang="en-US" sz="2800" b="1" dirty="0">
                <a:solidFill>
                  <a:srgbClr val="0070C0"/>
                </a:solidFill>
                <a:latin typeface="微软雅黑" panose="020B0503020204020204" pitchFamily="34" charset="-122"/>
                <a:ea typeface="微软雅黑" panose="020B0503020204020204" pitchFamily="34" charset="-122"/>
              </a:rPr>
              <a:t>工具</a:t>
            </a:r>
            <a:endParaRPr kumimoji="1" lang="zh-CN" altLang="en-US" dirty="0"/>
          </a:p>
        </p:txBody>
      </p:sp>
      <p:pic>
        <p:nvPicPr>
          <p:cNvPr id="4" name="图片 3"/>
          <p:cNvPicPr>
            <a:picLocks noChangeAspect="1"/>
          </p:cNvPicPr>
          <p:nvPr/>
        </p:nvPicPr>
        <p:blipFill>
          <a:blip r:embed="rId1"/>
          <a:stretch>
            <a:fillRect/>
          </a:stretch>
        </p:blipFill>
        <p:spPr>
          <a:xfrm>
            <a:off x="521550" y="931002"/>
            <a:ext cx="8100900" cy="3856028"/>
          </a:xfrm>
          <a:prstGeom prst="rect">
            <a:avLst/>
          </a:prstGeom>
        </p:spPr>
      </p:pic>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基于</a:t>
            </a:r>
            <a:r>
              <a:rPr kumimoji="1" lang="en-US" altLang="zh-CN" sz="2800" b="1" dirty="0">
                <a:solidFill>
                  <a:srgbClr val="0070C0"/>
                </a:solidFill>
                <a:latin typeface="微软雅黑" panose="020B0503020204020204" pitchFamily="34" charset="-122"/>
                <a:ea typeface="微软雅黑" panose="020B0503020204020204" pitchFamily="34" charset="-122"/>
              </a:rPr>
              <a:t>API</a:t>
            </a:r>
            <a:r>
              <a:rPr kumimoji="1" lang="zh-CN" altLang="en-US" sz="2800" b="1" dirty="0">
                <a:solidFill>
                  <a:srgbClr val="0070C0"/>
                </a:solidFill>
                <a:latin typeface="微软雅黑" panose="020B0503020204020204" pitchFamily="34" charset="-122"/>
                <a:ea typeface="微软雅黑" panose="020B0503020204020204" pitchFamily="34" charset="-122"/>
              </a:rPr>
              <a:t>的</a:t>
            </a:r>
            <a:r>
              <a:rPr kumimoji="1" lang="en-US" altLang="zh-CN" sz="2800" b="1" dirty="0">
                <a:solidFill>
                  <a:srgbClr val="0070C0"/>
                </a:solidFill>
                <a:latin typeface="微软雅黑" panose="020B0503020204020204" pitchFamily="34" charset="-122"/>
                <a:ea typeface="微软雅黑" panose="020B0503020204020204" pitchFamily="34" charset="-122"/>
              </a:rPr>
              <a:t>TA</a:t>
            </a:r>
            <a:r>
              <a:rPr kumimoji="1" lang="zh-CN" altLang="en-US" sz="2800" b="1" dirty="0">
                <a:solidFill>
                  <a:srgbClr val="0070C0"/>
                </a:solidFill>
                <a:latin typeface="微软雅黑" panose="020B0503020204020204" pitchFamily="34" charset="-122"/>
                <a:ea typeface="微软雅黑" panose="020B0503020204020204" pitchFamily="34" charset="-122"/>
              </a:rPr>
              <a:t>工具 </a:t>
            </a:r>
            <a:r>
              <a:rPr kumimoji="1" lang="en-US" altLang="zh-CN" sz="2000" b="0" dirty="0">
                <a:solidFill>
                  <a:srgbClr val="0070C0"/>
                </a:solidFill>
                <a:latin typeface="微软雅黑" panose="020B0503020204020204" pitchFamily="34" charset="-122"/>
                <a:ea typeface="微软雅黑" panose="020B0503020204020204" pitchFamily="34" charset="-122"/>
              </a:rPr>
              <a:t>-</a:t>
            </a:r>
            <a:r>
              <a:rPr kumimoji="1" lang="zh-CN" altLang="en-US" sz="2000" b="0" dirty="0">
                <a:solidFill>
                  <a:srgbClr val="0070C0"/>
                </a:solidFill>
                <a:latin typeface="微软雅黑" panose="020B0503020204020204" pitchFamily="34" charset="-122"/>
                <a:ea typeface="微软雅黑" panose="020B0503020204020204" pitchFamily="34" charset="-122"/>
              </a:rPr>
              <a:t>续</a:t>
            </a:r>
            <a:endParaRPr kumimoji="1" lang="zh-CN" altLang="en-US" sz="2000" b="0" dirty="0"/>
          </a:p>
        </p:txBody>
      </p:sp>
      <p:sp>
        <p:nvSpPr>
          <p:cNvPr id="4" name="矩形 3"/>
          <p:cNvSpPr/>
          <p:nvPr/>
        </p:nvSpPr>
        <p:spPr>
          <a:xfrm>
            <a:off x="3648663" y="1150863"/>
            <a:ext cx="4925347" cy="3099435"/>
          </a:xfrm>
          <a:prstGeom prst="rect">
            <a:avLst/>
          </a:prstGeom>
        </p:spPr>
        <p:txBody>
          <a:bodyPr wrap="square">
            <a:spAutoFit/>
          </a:bodyPr>
          <a:lstStyle/>
          <a:p>
            <a:pPr marL="308610" indent="-308610" eaLnBrk="0" hangingPunct="0">
              <a:lnSpc>
                <a:spcPct val="150000"/>
              </a:lnSpc>
              <a:spcBef>
                <a:spcPct val="20000"/>
              </a:spcBef>
              <a:spcAft>
                <a:spcPts val="0"/>
              </a:spcAft>
              <a:buClr>
                <a:srgbClr val="00B0F0"/>
              </a:buClr>
              <a:buSzPct val="80000"/>
              <a:buFont typeface="Wingdings" panose="05000000000000000000" charset="0"/>
              <a:buChar char="p"/>
            </a:pPr>
            <a:r>
              <a:rPr lang="en-US" altLang="zh-CN" sz="1620" dirty="0">
                <a:latin typeface="Yuanti SC" panose="02010600040101010101" pitchFamily="2" charset="-122"/>
                <a:ea typeface="Yuanti SC" panose="02010600040101010101" pitchFamily="2" charset="-122"/>
                <a:cs typeface="Yuanti SC" panose="02010600040101010101" pitchFamily="2" charset="-122"/>
                <a:hlinkClick r:id="rId1"/>
              </a:rPr>
              <a:t>Mockbin</a:t>
            </a:r>
            <a:r>
              <a:rPr lang="zh-CN" altLang="en-US" sz="1620" dirty="0">
                <a:latin typeface="Yuanti SC" panose="02010600040101010101" pitchFamily="2" charset="-122"/>
                <a:ea typeface="Yuanti SC" panose="02010600040101010101" pitchFamily="2" charset="-122"/>
                <a:cs typeface="Yuanti SC" panose="02010600040101010101" pitchFamily="2" charset="-122"/>
              </a:rPr>
              <a:t>：可从</a:t>
            </a:r>
            <a:r>
              <a:rPr lang="en-US" altLang="zh-CN" sz="1620" dirty="0">
                <a:latin typeface="Yuanti SC" panose="02010600040101010101" pitchFamily="2" charset="-122"/>
                <a:ea typeface="Yuanti SC" panose="02010600040101010101" pitchFamily="2" charset="-122"/>
                <a:cs typeface="Yuanti SC" panose="02010600040101010101" pitchFamily="2" charset="-122"/>
              </a:rPr>
              <a:t>HAR</a:t>
            </a:r>
            <a:r>
              <a:rPr lang="zh-CN" altLang="en-US" sz="1620" dirty="0">
                <a:latin typeface="Yuanti SC" panose="02010600040101010101" pitchFamily="2" charset="-122"/>
                <a:ea typeface="Yuanti SC" panose="02010600040101010101" pitchFamily="2" charset="-122"/>
                <a:cs typeface="Yuanti SC" panose="02010600040101010101" pitchFamily="2" charset="-122"/>
              </a:rPr>
              <a:t>文件生成一个模拟桩</a:t>
            </a:r>
            <a:endParaRPr lang="zh-CN" altLang="en-US" sz="1620" dirty="0">
              <a:latin typeface="Yuanti SC" panose="02010600040101010101" pitchFamily="2" charset="-122"/>
              <a:ea typeface="Yuanti SC" panose="02010600040101010101" pitchFamily="2" charset="-122"/>
              <a:cs typeface="Yuanti SC" panose="02010600040101010101" pitchFamily="2" charset="-122"/>
            </a:endParaRPr>
          </a:p>
          <a:p>
            <a:pPr marL="308610" indent="-308610" eaLnBrk="0" hangingPunct="0">
              <a:lnSpc>
                <a:spcPct val="150000"/>
              </a:lnSpc>
              <a:spcBef>
                <a:spcPts val="20"/>
              </a:spcBef>
              <a:spcAft>
                <a:spcPts val="0"/>
              </a:spcAft>
              <a:buClr>
                <a:srgbClr val="00B0F0"/>
              </a:buClr>
              <a:buSzPct val="80000"/>
              <a:buFont typeface="Wingdings" panose="05000000000000000000" charset="0"/>
              <a:buChar char="p"/>
            </a:pPr>
            <a:r>
              <a:rPr lang="en-US" altLang="zh-CN" sz="1620" dirty="0">
                <a:latin typeface="Yuanti SC" panose="02010600040101010101" pitchFamily="2" charset="-122"/>
                <a:ea typeface="Yuanti SC" panose="02010600040101010101" pitchFamily="2" charset="-122"/>
                <a:cs typeface="Yuanti SC" panose="02010600040101010101" pitchFamily="2" charset="-122"/>
                <a:hlinkClick r:id="rId2"/>
              </a:rPr>
              <a:t>RAP</a:t>
            </a:r>
            <a:r>
              <a:rPr lang="zh-CN" altLang="en-US" sz="1620" dirty="0">
                <a:latin typeface="Yuanti SC" panose="02010600040101010101" pitchFamily="2" charset="-122"/>
                <a:ea typeface="Yuanti SC" panose="02010600040101010101" pitchFamily="2" charset="-122"/>
                <a:cs typeface="Yuanti SC" panose="02010600040101010101" pitchFamily="2" charset="-122"/>
              </a:rPr>
              <a:t>：淘宝开发的</a:t>
            </a:r>
            <a:r>
              <a:rPr lang="en-US" altLang="zh-CN" sz="1620" dirty="0">
                <a:latin typeface="Yuanti SC" panose="02010600040101010101" pitchFamily="2" charset="-122"/>
                <a:ea typeface="Yuanti SC" panose="02010600040101010101" pitchFamily="2" charset="-122"/>
                <a:cs typeface="Yuanti SC" panose="02010600040101010101" pitchFamily="2" charset="-122"/>
              </a:rPr>
              <a:t>API</a:t>
            </a:r>
            <a:r>
              <a:rPr lang="zh-CN" altLang="en-US" sz="1620" dirty="0">
                <a:latin typeface="Yuanti SC" panose="02010600040101010101" pitchFamily="2" charset="-122"/>
                <a:ea typeface="Yuanti SC" panose="02010600040101010101" pitchFamily="2" charset="-122"/>
                <a:cs typeface="Yuanti SC" panose="02010600040101010101" pitchFamily="2" charset="-122"/>
              </a:rPr>
              <a:t>管理工具</a:t>
            </a:r>
            <a:endParaRPr lang="zh-CN" altLang="en-US" sz="1620" dirty="0">
              <a:latin typeface="Yuanti SC" panose="02010600040101010101" pitchFamily="2" charset="-122"/>
              <a:ea typeface="Yuanti SC" panose="02010600040101010101" pitchFamily="2" charset="-122"/>
              <a:cs typeface="Yuanti SC" panose="02010600040101010101" pitchFamily="2" charset="-122"/>
            </a:endParaRPr>
          </a:p>
          <a:p>
            <a:pPr marL="308610" indent="-308610" eaLnBrk="0" hangingPunct="0">
              <a:lnSpc>
                <a:spcPct val="150000"/>
              </a:lnSpc>
              <a:spcBef>
                <a:spcPts val="20"/>
              </a:spcBef>
              <a:spcAft>
                <a:spcPts val="0"/>
              </a:spcAft>
              <a:buClr>
                <a:srgbClr val="00B0F0"/>
              </a:buClr>
              <a:buSzPct val="80000"/>
              <a:buFont typeface="Wingdings" panose="05000000000000000000" charset="0"/>
              <a:buChar char="p"/>
            </a:pPr>
            <a:r>
              <a:rPr lang="en-US" altLang="zh-CN" sz="1620" dirty="0">
                <a:latin typeface="Yuanti SC" panose="02010600040101010101" pitchFamily="2" charset="-122"/>
                <a:ea typeface="Yuanti SC" panose="02010600040101010101" pitchFamily="2" charset="-122"/>
                <a:cs typeface="Yuanti SC" panose="02010600040101010101" pitchFamily="2" charset="-122"/>
                <a:hlinkClick r:id="rId3"/>
              </a:rPr>
              <a:t>Swagger</a:t>
            </a:r>
            <a:r>
              <a:rPr lang="zh-CN" altLang="en-US" sz="1620" dirty="0">
                <a:latin typeface="Yuanti SC" panose="02010600040101010101" pitchFamily="2" charset="-122"/>
                <a:ea typeface="Yuanti SC" panose="02010600040101010101" pitchFamily="2" charset="-122"/>
                <a:cs typeface="Yuanti SC" panose="02010600040101010101" pitchFamily="2" charset="-122"/>
              </a:rPr>
              <a:t>：流行的</a:t>
            </a:r>
            <a:r>
              <a:rPr lang="en-US" altLang="zh-CN" sz="1620" dirty="0">
                <a:latin typeface="Yuanti SC" panose="02010600040101010101" pitchFamily="2" charset="-122"/>
                <a:ea typeface="Yuanti SC" panose="02010600040101010101" pitchFamily="2" charset="-122"/>
                <a:cs typeface="Yuanti SC" panose="02010600040101010101" pitchFamily="2" charset="-122"/>
              </a:rPr>
              <a:t>API</a:t>
            </a:r>
            <a:r>
              <a:rPr lang="zh-CN" altLang="en-US" sz="1620" dirty="0">
                <a:latin typeface="Yuanti SC" panose="02010600040101010101" pitchFamily="2" charset="-122"/>
                <a:ea typeface="Yuanti SC" panose="02010600040101010101" pitchFamily="2" charset="-122"/>
                <a:cs typeface="Yuanti SC" panose="02010600040101010101" pitchFamily="2" charset="-122"/>
              </a:rPr>
              <a:t>定义工具、规范</a:t>
            </a:r>
            <a:endParaRPr lang="zh-CN" altLang="en-US" sz="1620" dirty="0">
              <a:latin typeface="Yuanti SC" panose="02010600040101010101" pitchFamily="2" charset="-122"/>
              <a:ea typeface="Yuanti SC" panose="02010600040101010101" pitchFamily="2" charset="-122"/>
              <a:cs typeface="Yuanti SC" panose="02010600040101010101" pitchFamily="2" charset="-122"/>
            </a:endParaRPr>
          </a:p>
          <a:p>
            <a:pPr marL="308610" indent="-308610" eaLnBrk="0" hangingPunct="0">
              <a:lnSpc>
                <a:spcPct val="150000"/>
              </a:lnSpc>
              <a:spcBef>
                <a:spcPts val="20"/>
              </a:spcBef>
              <a:spcAft>
                <a:spcPts val="0"/>
              </a:spcAft>
              <a:buClr>
                <a:srgbClr val="00B0F0"/>
              </a:buClr>
              <a:buSzPct val="80000"/>
              <a:buFont typeface="Wingdings" panose="05000000000000000000" charset="0"/>
              <a:buChar char="p"/>
            </a:pPr>
            <a:r>
              <a:rPr lang="en-US" altLang="zh-CN" sz="1620" dirty="0">
                <a:latin typeface="Yuanti SC" panose="02010600040101010101" pitchFamily="2" charset="-122"/>
                <a:ea typeface="Yuanti SC" panose="02010600040101010101" pitchFamily="2" charset="-122"/>
                <a:cs typeface="Yuanti SC" panose="02010600040101010101" pitchFamily="2" charset="-122"/>
                <a:hlinkClick r:id="rId4"/>
              </a:rPr>
              <a:t>Easy Mock</a:t>
            </a:r>
            <a:r>
              <a:rPr lang="zh-CN" altLang="en-US" sz="1620" dirty="0">
                <a:latin typeface="Yuanti SC" panose="02010600040101010101" pitchFamily="2" charset="-122"/>
                <a:ea typeface="Yuanti SC" panose="02010600040101010101" pitchFamily="2" charset="-122"/>
                <a:cs typeface="Yuanti SC" panose="02010600040101010101" pitchFamily="2" charset="-122"/>
              </a:rPr>
              <a:t>：从</a:t>
            </a:r>
            <a:r>
              <a:rPr lang="en-US" altLang="zh-CN" sz="1620" dirty="0">
                <a:latin typeface="Yuanti SC" panose="02010600040101010101" pitchFamily="2" charset="-122"/>
                <a:ea typeface="Yuanti SC" panose="02010600040101010101" pitchFamily="2" charset="-122"/>
                <a:cs typeface="Yuanti SC" panose="02010600040101010101" pitchFamily="2" charset="-122"/>
              </a:rPr>
              <a:t>swagger</a:t>
            </a:r>
            <a:r>
              <a:rPr lang="zh-CN" altLang="en-US" sz="1620" dirty="0">
                <a:latin typeface="Yuanti SC" panose="02010600040101010101" pitchFamily="2" charset="-122"/>
                <a:ea typeface="Yuanti SC" panose="02010600040101010101" pitchFamily="2" charset="-122"/>
                <a:cs typeface="Yuanti SC" panose="02010600040101010101" pitchFamily="2" charset="-122"/>
              </a:rPr>
              <a:t>生成数据</a:t>
            </a:r>
            <a:endParaRPr lang="zh-CN" altLang="en-US" sz="1620" dirty="0">
              <a:latin typeface="Yuanti SC" panose="02010600040101010101" pitchFamily="2" charset="-122"/>
              <a:ea typeface="Yuanti SC" panose="02010600040101010101" pitchFamily="2" charset="-122"/>
              <a:cs typeface="Yuanti SC" panose="02010600040101010101" pitchFamily="2" charset="-122"/>
            </a:endParaRPr>
          </a:p>
          <a:p>
            <a:pPr marL="308610" indent="-308610" eaLnBrk="0" hangingPunct="0">
              <a:lnSpc>
                <a:spcPct val="150000"/>
              </a:lnSpc>
              <a:spcBef>
                <a:spcPts val="20"/>
              </a:spcBef>
              <a:spcAft>
                <a:spcPts val="0"/>
              </a:spcAft>
              <a:buClr>
                <a:srgbClr val="00B0F0"/>
              </a:buClr>
              <a:buSzPct val="80000"/>
              <a:buFont typeface="Wingdings" panose="05000000000000000000" charset="0"/>
              <a:buChar char="p"/>
            </a:pPr>
            <a:r>
              <a:rPr lang="en-US" altLang="zh-CN" sz="1620" dirty="0">
                <a:latin typeface="Yuanti SC" panose="02010600040101010101" pitchFamily="2" charset="-122"/>
                <a:ea typeface="Yuanti SC" panose="02010600040101010101" pitchFamily="2" charset="-122"/>
                <a:cs typeface="Yuanti SC" panose="02010600040101010101" pitchFamily="2" charset="-122"/>
                <a:hlinkClick r:id="rId5"/>
              </a:rPr>
              <a:t>Doclever</a:t>
            </a:r>
            <a:r>
              <a:rPr lang="zh-CN" altLang="en-US" sz="1620" dirty="0">
                <a:latin typeface="Yuanti SC" panose="02010600040101010101" pitchFamily="2" charset="-122"/>
                <a:ea typeface="Yuanti SC" panose="02010600040101010101" pitchFamily="2" charset="-122"/>
                <a:cs typeface="Yuanti SC" panose="02010600040101010101" pitchFamily="2" charset="-122"/>
              </a:rPr>
              <a:t>：编写</a:t>
            </a:r>
            <a:r>
              <a:rPr lang="en-US" altLang="zh-CN" sz="1620" dirty="0">
                <a:latin typeface="Yuanti SC" panose="02010600040101010101" pitchFamily="2" charset="-122"/>
                <a:ea typeface="Yuanti SC" panose="02010600040101010101" pitchFamily="2" charset="-122"/>
                <a:cs typeface="Yuanti SC" panose="02010600040101010101" pitchFamily="2" charset="-122"/>
              </a:rPr>
              <a:t>REST</a:t>
            </a:r>
            <a:r>
              <a:rPr lang="zh-CN" altLang="en-US" sz="1620" dirty="0">
                <a:latin typeface="Yuanti SC" panose="02010600040101010101" pitchFamily="2" charset="-122"/>
                <a:ea typeface="Yuanti SC" panose="02010600040101010101" pitchFamily="2" charset="-122"/>
                <a:cs typeface="Yuanti SC" panose="02010600040101010101" pitchFamily="2" charset="-122"/>
              </a:rPr>
              <a:t>接口文档，生成测试数据</a:t>
            </a:r>
            <a:endParaRPr lang="zh-CN" altLang="en-US" sz="1620" dirty="0">
              <a:latin typeface="Yuanti SC" panose="02010600040101010101" pitchFamily="2" charset="-122"/>
              <a:ea typeface="Yuanti SC" panose="02010600040101010101" pitchFamily="2" charset="-122"/>
              <a:cs typeface="Yuanti SC" panose="02010600040101010101" pitchFamily="2" charset="-122"/>
            </a:endParaRPr>
          </a:p>
          <a:p>
            <a:pPr marL="308610" indent="-308610" eaLnBrk="0" hangingPunct="0">
              <a:lnSpc>
                <a:spcPct val="150000"/>
              </a:lnSpc>
              <a:spcBef>
                <a:spcPts val="20"/>
              </a:spcBef>
              <a:spcAft>
                <a:spcPts val="0"/>
              </a:spcAft>
              <a:buClr>
                <a:srgbClr val="00B0F0"/>
              </a:buClr>
              <a:buSzPct val="80000"/>
              <a:buFont typeface="Wingdings" panose="05000000000000000000" charset="0"/>
              <a:buChar char="p"/>
            </a:pPr>
            <a:r>
              <a:rPr lang="en-US" altLang="zh-CN" sz="1620" dirty="0">
                <a:latin typeface="Yuanti SC" panose="02010600040101010101" pitchFamily="2" charset="-122"/>
                <a:ea typeface="Yuanti SC" panose="02010600040101010101" pitchFamily="2" charset="-122"/>
                <a:cs typeface="Yuanti SC" panose="02010600040101010101" pitchFamily="2" charset="-122"/>
                <a:hlinkClick r:id="rId6"/>
              </a:rPr>
              <a:t>Mocky</a:t>
            </a:r>
            <a:r>
              <a:rPr lang="zh-CN" altLang="en-US" sz="1620" dirty="0">
                <a:latin typeface="Yuanti SC" panose="02010600040101010101" pitchFamily="2" charset="-122"/>
                <a:ea typeface="Yuanti SC" panose="02010600040101010101" pitchFamily="2" charset="-122"/>
                <a:cs typeface="Yuanti SC" panose="02010600040101010101" pitchFamily="2" charset="-122"/>
              </a:rPr>
              <a:t>：无需登录，直接生成</a:t>
            </a:r>
            <a:r>
              <a:rPr lang="en-US" altLang="zh-CN" sz="1620" dirty="0">
                <a:latin typeface="Yuanti SC" panose="02010600040101010101" pitchFamily="2" charset="-122"/>
                <a:ea typeface="Yuanti SC" panose="02010600040101010101" pitchFamily="2" charset="-122"/>
                <a:cs typeface="Yuanti SC" panose="02010600040101010101" pitchFamily="2" charset="-122"/>
              </a:rPr>
              <a:t>response</a:t>
            </a:r>
            <a:endParaRPr lang="zh-CN" altLang="en-US" sz="1620" dirty="0">
              <a:latin typeface="Yuanti SC" panose="02010600040101010101" pitchFamily="2" charset="-122"/>
              <a:ea typeface="Yuanti SC" panose="02010600040101010101" pitchFamily="2" charset="-122"/>
              <a:cs typeface="Yuanti SC" panose="02010600040101010101" pitchFamily="2" charset="-122"/>
            </a:endParaRPr>
          </a:p>
          <a:p>
            <a:pPr marL="308610" indent="-308610" eaLnBrk="0" hangingPunct="0">
              <a:lnSpc>
                <a:spcPct val="150000"/>
              </a:lnSpc>
              <a:spcBef>
                <a:spcPts val="20"/>
              </a:spcBef>
              <a:spcAft>
                <a:spcPts val="0"/>
              </a:spcAft>
              <a:buClr>
                <a:srgbClr val="00B0F0"/>
              </a:buClr>
              <a:buSzPct val="80000"/>
              <a:buFont typeface="Wingdings" panose="05000000000000000000" charset="0"/>
              <a:buChar char="p"/>
            </a:pPr>
            <a:r>
              <a:rPr lang="en-US" altLang="zh-CN" sz="1620" dirty="0">
                <a:latin typeface="Yuanti SC" panose="02010600040101010101" pitchFamily="2" charset="-122"/>
                <a:ea typeface="Yuanti SC" panose="02010600040101010101" pitchFamily="2" charset="-122"/>
                <a:cs typeface="Yuanti SC" panose="02010600040101010101" pitchFamily="2" charset="-122"/>
                <a:hlinkClick r:id="rId7"/>
              </a:rPr>
              <a:t>kristofa/mock-http-server</a:t>
            </a:r>
            <a:endParaRPr lang="zh-CN" altLang="en-US" sz="1620" dirty="0">
              <a:latin typeface="Yuanti SC" panose="02010600040101010101" pitchFamily="2" charset="-122"/>
              <a:ea typeface="Yuanti SC" panose="02010600040101010101" pitchFamily="2" charset="-122"/>
              <a:cs typeface="Yuanti SC" panose="02010600040101010101" pitchFamily="2" charset="-122"/>
            </a:endParaRPr>
          </a:p>
          <a:p>
            <a:pPr marL="308610" indent="-308610" eaLnBrk="0" hangingPunct="0">
              <a:lnSpc>
                <a:spcPct val="150000"/>
              </a:lnSpc>
              <a:spcBef>
                <a:spcPts val="20"/>
              </a:spcBef>
              <a:buClr>
                <a:srgbClr val="00B0F0"/>
              </a:buClr>
              <a:buSzPct val="80000"/>
              <a:buFont typeface="Wingdings" panose="05000000000000000000" charset="0"/>
              <a:buChar char="p"/>
            </a:pPr>
            <a:r>
              <a:rPr lang="en-US" altLang="zh-CN" sz="1620" dirty="0">
                <a:latin typeface="Yuanti SC" panose="02010600040101010101" pitchFamily="2" charset="-122"/>
                <a:ea typeface="Yuanti SC" panose="02010600040101010101" pitchFamily="2" charset="-122"/>
                <a:cs typeface="Yuanti SC" panose="02010600040101010101" pitchFamily="2" charset="-122"/>
                <a:hlinkClick r:id="rId8"/>
              </a:rPr>
              <a:t>wiremock</a:t>
            </a:r>
            <a:endParaRPr lang="zh-CN" altLang="en-US" sz="1620" dirty="0">
              <a:latin typeface="Yuanti SC" panose="02010600040101010101" pitchFamily="2" charset="-122"/>
              <a:ea typeface="Yuanti SC" panose="02010600040101010101" pitchFamily="2" charset="-122"/>
              <a:cs typeface="Yuanti SC" panose="02010600040101010101" pitchFamily="2" charset="-122"/>
            </a:endParaRPr>
          </a:p>
        </p:txBody>
      </p:sp>
      <p:sp>
        <p:nvSpPr>
          <p:cNvPr id="5" name="矩形 4"/>
          <p:cNvSpPr/>
          <p:nvPr/>
        </p:nvSpPr>
        <p:spPr>
          <a:xfrm>
            <a:off x="825737" y="1575291"/>
            <a:ext cx="2462674" cy="1824990"/>
          </a:xfrm>
          <a:prstGeom prst="rect">
            <a:avLst/>
          </a:prstGeom>
        </p:spPr>
        <p:txBody>
          <a:bodyPr wrap="square">
            <a:spAutoFit/>
          </a:bodyPr>
          <a:lstStyle/>
          <a:p>
            <a:pPr marL="308610" indent="-308610" eaLnBrk="0" hangingPunct="0">
              <a:lnSpc>
                <a:spcPct val="130000"/>
              </a:lnSpc>
              <a:spcBef>
                <a:spcPct val="20000"/>
              </a:spcBef>
              <a:spcAft>
                <a:spcPts val="0"/>
              </a:spcAft>
              <a:buClr>
                <a:srgbClr val="00B0F0"/>
              </a:buClr>
              <a:buSzPct val="80000"/>
              <a:buFont typeface="Wingdings" panose="05000000000000000000" charset="0"/>
              <a:buChar char="p"/>
            </a:pPr>
            <a:r>
              <a:rPr lang="en-US" altLang="zh-CN" sz="2160" dirty="0">
                <a:latin typeface="Yuanti SC" panose="02010600040101010101" pitchFamily="2" charset="-122"/>
                <a:ea typeface="Yuanti SC" panose="02010600040101010101" pitchFamily="2" charset="-122"/>
                <a:cs typeface="Yuanti SC" panose="02010600040101010101" pitchFamily="2" charset="-122"/>
              </a:rPr>
              <a:t>SoapUI</a:t>
            </a:r>
            <a:endParaRPr lang="en-US" altLang="zh-CN" sz="2160" dirty="0">
              <a:latin typeface="Yuanti SC" panose="02010600040101010101" pitchFamily="2" charset="-122"/>
              <a:ea typeface="Yuanti SC" panose="02010600040101010101" pitchFamily="2" charset="-122"/>
              <a:cs typeface="Yuanti SC" panose="02010600040101010101" pitchFamily="2" charset="-122"/>
            </a:endParaRPr>
          </a:p>
          <a:p>
            <a:pPr marL="308610" indent="-308610" eaLnBrk="0" hangingPunct="0">
              <a:lnSpc>
                <a:spcPct val="130000"/>
              </a:lnSpc>
              <a:spcBef>
                <a:spcPts val="20"/>
              </a:spcBef>
              <a:spcAft>
                <a:spcPts val="0"/>
              </a:spcAft>
              <a:buClr>
                <a:srgbClr val="00B0F0"/>
              </a:buClr>
              <a:buSzPct val="80000"/>
              <a:buFont typeface="Wingdings" panose="05000000000000000000" charset="0"/>
              <a:buChar char="p"/>
            </a:pPr>
            <a:r>
              <a:rPr lang="en-US" altLang="zh-CN" sz="2160" dirty="0">
                <a:latin typeface="Yuanti SC" panose="02010600040101010101" pitchFamily="2" charset="-122"/>
                <a:ea typeface="Yuanti SC" panose="02010600040101010101" pitchFamily="2" charset="-122"/>
                <a:cs typeface="Yuanti SC" panose="02010600040101010101" pitchFamily="2" charset="-122"/>
              </a:rPr>
              <a:t>Rest-Assured</a:t>
            </a:r>
            <a:endParaRPr lang="en-US" altLang="zh-CN" sz="2160" dirty="0">
              <a:latin typeface="Yuanti SC" panose="02010600040101010101" pitchFamily="2" charset="-122"/>
              <a:ea typeface="Yuanti SC" panose="02010600040101010101" pitchFamily="2" charset="-122"/>
              <a:cs typeface="Yuanti SC" panose="02010600040101010101" pitchFamily="2" charset="-122"/>
            </a:endParaRPr>
          </a:p>
          <a:p>
            <a:pPr marL="308610" indent="-308610" eaLnBrk="0" hangingPunct="0">
              <a:lnSpc>
                <a:spcPct val="130000"/>
              </a:lnSpc>
              <a:spcBef>
                <a:spcPts val="20"/>
              </a:spcBef>
              <a:spcAft>
                <a:spcPts val="0"/>
              </a:spcAft>
              <a:buClr>
                <a:srgbClr val="00B0F0"/>
              </a:buClr>
              <a:buSzPct val="80000"/>
              <a:buFont typeface="Wingdings" panose="05000000000000000000" charset="0"/>
              <a:buChar char="p"/>
            </a:pPr>
            <a:r>
              <a:rPr lang="en-US" altLang="zh-CN" sz="2160" dirty="0" err="1">
                <a:latin typeface="Yuanti SC" panose="02010600040101010101" pitchFamily="2" charset="-122"/>
                <a:ea typeface="Yuanti SC" panose="02010600040101010101" pitchFamily="2" charset="-122"/>
                <a:cs typeface="Yuanti SC" panose="02010600040101010101" pitchFamily="2" charset="-122"/>
              </a:rPr>
              <a:t>SOAtest</a:t>
            </a:r>
            <a:endParaRPr lang="en-US" altLang="zh-CN" sz="2160" dirty="0">
              <a:latin typeface="Yuanti SC" panose="02010600040101010101" pitchFamily="2" charset="-122"/>
              <a:ea typeface="Yuanti SC" panose="02010600040101010101" pitchFamily="2" charset="-122"/>
              <a:cs typeface="Yuanti SC" panose="02010600040101010101" pitchFamily="2" charset="-122"/>
            </a:endParaRPr>
          </a:p>
          <a:p>
            <a:pPr marL="308610" indent="-308610" eaLnBrk="0" hangingPunct="0">
              <a:lnSpc>
                <a:spcPct val="130000"/>
              </a:lnSpc>
              <a:spcBef>
                <a:spcPts val="20"/>
              </a:spcBef>
              <a:buClr>
                <a:srgbClr val="00B0F0"/>
              </a:buClr>
              <a:buSzPct val="80000"/>
              <a:buFont typeface="Wingdings" panose="05000000000000000000" charset="0"/>
              <a:buChar char="p"/>
            </a:pPr>
            <a:r>
              <a:rPr lang="en-US" altLang="zh-CN" sz="2160" dirty="0" err="1">
                <a:latin typeface="Yuanti SC" panose="02010600040101010101" pitchFamily="2" charset="-122"/>
                <a:ea typeface="Yuanti SC" panose="02010600040101010101" pitchFamily="2" charset="-122"/>
                <a:cs typeface="Yuanti SC" panose="02010600040101010101" pitchFamily="2" charset="-122"/>
              </a:rPr>
              <a:t>APIfortress</a:t>
            </a:r>
            <a:endParaRPr lang="en-US" altLang="zh-CN" sz="2160" dirty="0">
              <a:latin typeface="Yuanti SC" panose="02010600040101010101" pitchFamily="2" charset="-122"/>
              <a:ea typeface="Yuanti SC" panose="02010600040101010101" pitchFamily="2" charset="-122"/>
              <a:cs typeface="Yuanti SC" panose="02010600040101010101" pitchFamily="2" charset="-122"/>
            </a:endParaRPr>
          </a:p>
        </p:txBody>
      </p:sp>
    </p:spTree>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9051" y="319575"/>
            <a:ext cx="3823626" cy="421482"/>
          </a:xfrm>
        </p:spPr>
        <p:txBody>
          <a:bodyPr>
            <a:normAutofit fontScale="90000"/>
          </a:bodyPr>
          <a:lstStyle/>
          <a:p>
            <a:pPr>
              <a:spcAft>
                <a:spcPts val="0"/>
              </a:spcAft>
            </a:pPr>
            <a:r>
              <a:rPr lang="en-US" altLang="zh-CN" dirty="0">
                <a:latin typeface="微软雅黑" panose="020B0503020204020204" pitchFamily="34" charset="-122"/>
                <a:ea typeface="微软雅黑" panose="020B0503020204020204" pitchFamily="34" charset="-122"/>
              </a:rPr>
              <a:t>Rest-Assured</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a:p>
        </p:txBody>
      </p:sp>
      <p:sp>
        <p:nvSpPr>
          <p:cNvPr id="5" name="矩形 4"/>
          <p:cNvSpPr/>
          <p:nvPr/>
        </p:nvSpPr>
        <p:spPr>
          <a:xfrm>
            <a:off x="3017325" y="405366"/>
            <a:ext cx="2059940" cy="339725"/>
          </a:xfrm>
          <a:prstGeom prst="rect">
            <a:avLst/>
          </a:prstGeom>
        </p:spPr>
        <p:txBody>
          <a:bodyPr wrap="none">
            <a:spAutoFit/>
          </a:bodyPr>
          <a:lstStyle/>
          <a:p>
            <a:pPr>
              <a:spcAft>
                <a:spcPts val="0"/>
              </a:spcAft>
            </a:pPr>
            <a:r>
              <a:rPr lang="en-US" altLang="zh-CN" sz="1620" dirty="0">
                <a:solidFill>
                  <a:schemeClr val="bg1">
                    <a:lumMod val="65000"/>
                  </a:schemeClr>
                </a:solidFill>
                <a:hlinkClick r:id="rId1"/>
              </a:rPr>
              <a:t>http://rest-assured.io/</a:t>
            </a:r>
            <a:endParaRPr lang="zh-CN" altLang="en-US" sz="1620" dirty="0">
              <a:solidFill>
                <a:schemeClr val="bg1">
                  <a:lumMod val="65000"/>
                </a:schemeClr>
              </a:solidFill>
            </a:endParaRPr>
          </a:p>
        </p:txBody>
      </p:sp>
      <p:sp>
        <p:nvSpPr>
          <p:cNvPr id="6" name="矩形 5"/>
          <p:cNvSpPr/>
          <p:nvPr/>
        </p:nvSpPr>
        <p:spPr>
          <a:xfrm>
            <a:off x="573547" y="1112740"/>
            <a:ext cx="4342082" cy="2414905"/>
          </a:xfrm>
          <a:prstGeom prst="rect">
            <a:avLst/>
          </a:prstGeom>
          <a:solidFill>
            <a:schemeClr val="accent6">
              <a:lumMod val="20000"/>
              <a:lumOff val="80000"/>
            </a:schemeClr>
          </a:solidFill>
        </p:spPr>
        <p:txBody>
          <a:bodyPr wrap="square">
            <a:spAutoFit/>
          </a:bodyPr>
          <a:lstStyle/>
          <a:p>
            <a:pPr>
              <a:spcAft>
                <a:spcPts val="0"/>
              </a:spcAft>
            </a:pPr>
            <a:r>
              <a:rPr lang="en-US" altLang="zh-CN" sz="1260" dirty="0">
                <a:solidFill>
                  <a:srgbClr val="111111"/>
                </a:solidFill>
                <a:latin typeface="Monaco" pitchFamily="2" charset="0"/>
              </a:rPr>
              <a:t>{ "lotto":</a:t>
            </a:r>
            <a:endParaRPr lang="en-US" altLang="zh-CN" sz="1260" dirty="0">
              <a:solidFill>
                <a:srgbClr val="111111"/>
              </a:solidFill>
              <a:latin typeface="Monaco" pitchFamily="2" charset="0"/>
            </a:endParaRPr>
          </a:p>
          <a:p>
            <a:pPr>
              <a:spcBef>
                <a:spcPts val="0"/>
              </a:spcBef>
              <a:spcAft>
                <a:spcPts val="0"/>
              </a:spcAft>
            </a:pPr>
            <a:r>
              <a:rPr lang="en-US" altLang="zh-CN" sz="1260" dirty="0">
                <a:solidFill>
                  <a:srgbClr val="111111"/>
                </a:solidFill>
                <a:latin typeface="Monaco" pitchFamily="2" charset="0"/>
              </a:rPr>
              <a:t>   { "lottoId":5, </a:t>
            </a:r>
            <a:endParaRPr lang="en-US" altLang="zh-CN" sz="1260" dirty="0">
              <a:solidFill>
                <a:srgbClr val="111111"/>
              </a:solidFill>
              <a:latin typeface="Monaco" pitchFamily="2" charset="0"/>
            </a:endParaRPr>
          </a:p>
          <a:p>
            <a:pPr marL="680085">
              <a:spcBef>
                <a:spcPts val="0"/>
              </a:spcBef>
              <a:spcAft>
                <a:spcPts val="0"/>
              </a:spcAft>
            </a:pPr>
            <a:r>
              <a:rPr lang="en-US" altLang="zh-CN" sz="1260" dirty="0">
                <a:solidFill>
                  <a:srgbClr val="111111"/>
                </a:solidFill>
                <a:latin typeface="Monaco" pitchFamily="2" charset="0"/>
              </a:rPr>
              <a:t>"winning-numbers":[2,45,34,23,7,5,3], "winners":[ </a:t>
            </a:r>
            <a:endParaRPr lang="en-US" altLang="zh-CN" sz="1260" dirty="0">
              <a:solidFill>
                <a:srgbClr val="111111"/>
              </a:solidFill>
              <a:latin typeface="Monaco" pitchFamily="2" charset="0"/>
            </a:endParaRPr>
          </a:p>
          <a:p>
            <a:pPr marL="965835">
              <a:spcBef>
                <a:spcPts val="0"/>
              </a:spcBef>
              <a:spcAft>
                <a:spcPts val="0"/>
              </a:spcAft>
            </a:pPr>
            <a:r>
              <a:rPr lang="en-US" altLang="zh-CN" sz="1260" dirty="0">
                <a:solidFill>
                  <a:srgbClr val="111111"/>
                </a:solidFill>
                <a:latin typeface="Monaco" pitchFamily="2" charset="0"/>
              </a:rPr>
              <a:t>{ </a:t>
            </a:r>
            <a:endParaRPr lang="en-US" altLang="zh-CN" sz="1260" dirty="0">
              <a:solidFill>
                <a:srgbClr val="111111"/>
              </a:solidFill>
              <a:latin typeface="Monaco" pitchFamily="2" charset="0"/>
            </a:endParaRPr>
          </a:p>
          <a:p>
            <a:pPr marL="1284605">
              <a:spcBef>
                <a:spcPts val="0"/>
              </a:spcBef>
              <a:spcAft>
                <a:spcPts val="0"/>
              </a:spcAft>
            </a:pPr>
            <a:r>
              <a:rPr lang="en-US" altLang="zh-CN" sz="1260" dirty="0">
                <a:solidFill>
                  <a:srgbClr val="111111"/>
                </a:solidFill>
                <a:latin typeface="Monaco" pitchFamily="2" charset="0"/>
              </a:rPr>
              <a:t>"winnerId":23, "numbers":[2,45,34,23,3,5] </a:t>
            </a:r>
            <a:endParaRPr lang="en-US" altLang="zh-CN" sz="1260" dirty="0">
              <a:solidFill>
                <a:srgbClr val="111111"/>
              </a:solidFill>
              <a:latin typeface="Monaco" pitchFamily="2" charset="0"/>
            </a:endParaRPr>
          </a:p>
          <a:p>
            <a:pPr marL="965835">
              <a:spcBef>
                <a:spcPts val="0"/>
              </a:spcBef>
              <a:spcAft>
                <a:spcPts val="0"/>
              </a:spcAft>
            </a:pPr>
            <a:r>
              <a:rPr lang="en-US" altLang="zh-CN" sz="1260" dirty="0">
                <a:solidFill>
                  <a:srgbClr val="111111"/>
                </a:solidFill>
                <a:latin typeface="Monaco" pitchFamily="2" charset="0"/>
              </a:rPr>
              <a:t>}, </a:t>
            </a:r>
            <a:endParaRPr lang="en-US" altLang="zh-CN" sz="1260" dirty="0">
              <a:solidFill>
                <a:srgbClr val="111111"/>
              </a:solidFill>
              <a:latin typeface="Monaco" pitchFamily="2" charset="0"/>
            </a:endParaRPr>
          </a:p>
          <a:p>
            <a:pPr marL="965835">
              <a:spcBef>
                <a:spcPts val="0"/>
              </a:spcBef>
              <a:spcAft>
                <a:spcPts val="0"/>
              </a:spcAft>
            </a:pPr>
            <a:r>
              <a:rPr lang="en-US" altLang="zh-CN" sz="1260" dirty="0">
                <a:solidFill>
                  <a:srgbClr val="111111"/>
                </a:solidFill>
                <a:latin typeface="Monaco" pitchFamily="2" charset="0"/>
              </a:rPr>
              <a:t>{</a:t>
            </a:r>
            <a:endParaRPr lang="en-US" altLang="zh-CN" sz="1260" dirty="0">
              <a:solidFill>
                <a:srgbClr val="111111"/>
              </a:solidFill>
              <a:latin typeface="Monaco" pitchFamily="2" charset="0"/>
            </a:endParaRPr>
          </a:p>
          <a:p>
            <a:pPr marL="1284605">
              <a:spcBef>
                <a:spcPts val="0"/>
              </a:spcBef>
              <a:spcAft>
                <a:spcPts val="0"/>
              </a:spcAft>
            </a:pPr>
            <a:r>
              <a:rPr lang="en-US" altLang="zh-CN" sz="1260" dirty="0">
                <a:solidFill>
                  <a:srgbClr val="111111"/>
                </a:solidFill>
                <a:latin typeface="Monaco" pitchFamily="2" charset="0"/>
              </a:rPr>
              <a:t>"winnerId":54, "numbers":[52,3,12,11,18,22]</a:t>
            </a:r>
            <a:endParaRPr lang="en-US" altLang="zh-CN" sz="1260" dirty="0">
              <a:solidFill>
                <a:srgbClr val="111111"/>
              </a:solidFill>
              <a:latin typeface="Monaco" pitchFamily="2" charset="0"/>
            </a:endParaRPr>
          </a:p>
          <a:p>
            <a:pPr marL="965835">
              <a:spcBef>
                <a:spcPts val="0"/>
              </a:spcBef>
              <a:spcAft>
                <a:spcPts val="0"/>
              </a:spcAft>
            </a:pPr>
            <a:r>
              <a:rPr lang="en-US" altLang="zh-CN" sz="1260" dirty="0">
                <a:solidFill>
                  <a:srgbClr val="111111"/>
                </a:solidFill>
                <a:latin typeface="Monaco" pitchFamily="2" charset="0"/>
              </a:rPr>
              <a:t> } </a:t>
            </a:r>
            <a:endParaRPr lang="en-US" altLang="zh-CN" sz="1260" dirty="0">
              <a:solidFill>
                <a:srgbClr val="111111"/>
              </a:solidFill>
              <a:latin typeface="Monaco" pitchFamily="2" charset="0"/>
            </a:endParaRPr>
          </a:p>
          <a:p>
            <a:pPr marL="965835">
              <a:spcBef>
                <a:spcPts val="0"/>
              </a:spcBef>
              <a:spcAft>
                <a:spcPts val="0"/>
              </a:spcAft>
            </a:pPr>
            <a:r>
              <a:rPr lang="en-US" altLang="zh-CN" sz="1260" dirty="0">
                <a:solidFill>
                  <a:srgbClr val="111111"/>
                </a:solidFill>
                <a:latin typeface="Monaco" pitchFamily="2" charset="0"/>
              </a:rPr>
              <a:t>]</a:t>
            </a:r>
            <a:endParaRPr lang="en-US" altLang="zh-CN" sz="1260" dirty="0">
              <a:solidFill>
                <a:srgbClr val="111111"/>
              </a:solidFill>
              <a:latin typeface="Monaco" pitchFamily="2" charset="0"/>
            </a:endParaRPr>
          </a:p>
          <a:p>
            <a:pPr marL="327025">
              <a:spcBef>
                <a:spcPts val="0"/>
              </a:spcBef>
              <a:spcAft>
                <a:spcPts val="0"/>
              </a:spcAft>
            </a:pPr>
            <a:r>
              <a:rPr lang="en-US" altLang="zh-CN" sz="1260" dirty="0">
                <a:solidFill>
                  <a:srgbClr val="111111"/>
                </a:solidFill>
                <a:latin typeface="Monaco" pitchFamily="2" charset="0"/>
              </a:rPr>
              <a:t>}</a:t>
            </a:r>
            <a:endParaRPr lang="en-US" altLang="zh-CN" sz="1260" dirty="0">
              <a:solidFill>
                <a:srgbClr val="111111"/>
              </a:solidFill>
              <a:latin typeface="Monaco" pitchFamily="2" charset="0"/>
            </a:endParaRPr>
          </a:p>
          <a:p>
            <a:pPr marL="41275">
              <a:spcBef>
                <a:spcPts val="0"/>
              </a:spcBef>
            </a:pPr>
            <a:r>
              <a:rPr lang="en-US" altLang="zh-CN" sz="1260" dirty="0">
                <a:solidFill>
                  <a:srgbClr val="111111"/>
                </a:solidFill>
                <a:latin typeface="Monaco" pitchFamily="2" charset="0"/>
              </a:rPr>
              <a:t>}</a:t>
            </a:r>
            <a:endParaRPr lang="zh-CN" altLang="en-US" sz="1260" dirty="0"/>
          </a:p>
        </p:txBody>
      </p:sp>
      <p:sp>
        <p:nvSpPr>
          <p:cNvPr id="7" name="矩形 6"/>
          <p:cNvSpPr/>
          <p:nvPr/>
        </p:nvSpPr>
        <p:spPr>
          <a:xfrm>
            <a:off x="2263010" y="3025033"/>
            <a:ext cx="6415913" cy="1585595"/>
          </a:xfrm>
          <a:prstGeom prst="rect">
            <a:avLst/>
          </a:prstGeom>
          <a:solidFill>
            <a:srgbClr val="F5E885"/>
          </a:solidFill>
        </p:spPr>
        <p:txBody>
          <a:bodyPr wrap="square">
            <a:spAutoFit/>
          </a:bodyPr>
          <a:lstStyle/>
          <a:p>
            <a:pPr>
              <a:spcAft>
                <a:spcPts val="0"/>
              </a:spcAft>
            </a:pPr>
            <a:r>
              <a:rPr lang="en-US" altLang="zh-CN" sz="1080" dirty="0">
                <a:solidFill>
                  <a:srgbClr val="111111"/>
                </a:solidFill>
                <a:latin typeface="Monaco" pitchFamily="2" charset="0"/>
              </a:rPr>
              <a:t>@Test public void lotto_resource_returns_200_with_expected_id_and_winners()</a:t>
            </a:r>
            <a:endParaRPr lang="en-US" altLang="zh-CN" sz="1080" dirty="0">
              <a:solidFill>
                <a:srgbClr val="111111"/>
              </a:solidFill>
              <a:latin typeface="Monaco" pitchFamily="2" charset="0"/>
            </a:endParaRPr>
          </a:p>
          <a:p>
            <a:pPr>
              <a:spcBef>
                <a:spcPts val="0"/>
              </a:spcBef>
              <a:spcAft>
                <a:spcPts val="0"/>
              </a:spcAft>
            </a:pPr>
            <a:r>
              <a:rPr lang="en-US" altLang="zh-CN" sz="1080" dirty="0">
                <a:solidFill>
                  <a:srgbClr val="111111"/>
                </a:solidFill>
                <a:latin typeface="Monaco" pitchFamily="2" charset="0"/>
              </a:rPr>
              <a:t> { </a:t>
            </a:r>
            <a:endParaRPr lang="en-US" altLang="zh-CN" sz="1080" dirty="0">
              <a:solidFill>
                <a:srgbClr val="111111"/>
              </a:solidFill>
              <a:latin typeface="Monaco" pitchFamily="2" charset="0"/>
            </a:endParaRPr>
          </a:p>
          <a:p>
            <a:pPr marL="243205">
              <a:spcBef>
                <a:spcPts val="0"/>
              </a:spcBef>
              <a:spcAft>
                <a:spcPts val="0"/>
              </a:spcAft>
            </a:pPr>
            <a:r>
              <a:rPr lang="en-US" altLang="zh-CN" sz="1080" dirty="0">
                <a:solidFill>
                  <a:srgbClr val="111111"/>
                </a:solidFill>
                <a:latin typeface="Monaco" pitchFamily="2" charset="0"/>
              </a:rPr>
              <a:t>when(). </a:t>
            </a:r>
            <a:endParaRPr lang="en-US" altLang="zh-CN" sz="1080" dirty="0">
              <a:solidFill>
                <a:srgbClr val="111111"/>
              </a:solidFill>
              <a:latin typeface="Monaco" pitchFamily="2" charset="0"/>
            </a:endParaRPr>
          </a:p>
          <a:p>
            <a:pPr marL="840105">
              <a:spcBef>
                <a:spcPts val="0"/>
              </a:spcBef>
              <a:spcAft>
                <a:spcPts val="0"/>
              </a:spcAft>
            </a:pPr>
            <a:r>
              <a:rPr lang="en-US" altLang="zh-CN" sz="1080" dirty="0">
                <a:solidFill>
                  <a:srgbClr val="111111"/>
                </a:solidFill>
                <a:latin typeface="Monaco" pitchFamily="2" charset="0"/>
              </a:rPr>
              <a:t>get("/lotto/{id}", 5). </a:t>
            </a:r>
            <a:endParaRPr lang="en-US" altLang="zh-CN" sz="1080" dirty="0">
              <a:solidFill>
                <a:srgbClr val="111111"/>
              </a:solidFill>
              <a:latin typeface="Monaco" pitchFamily="2" charset="0"/>
            </a:endParaRPr>
          </a:p>
          <a:p>
            <a:pPr marL="243205">
              <a:spcBef>
                <a:spcPts val="0"/>
              </a:spcBef>
              <a:spcAft>
                <a:spcPts val="0"/>
              </a:spcAft>
            </a:pPr>
            <a:r>
              <a:rPr lang="en-US" altLang="zh-CN" sz="1080" dirty="0">
                <a:solidFill>
                  <a:srgbClr val="111111"/>
                </a:solidFill>
                <a:latin typeface="Monaco" pitchFamily="2" charset="0"/>
              </a:rPr>
              <a:t>then(). </a:t>
            </a:r>
            <a:endParaRPr lang="en-US" altLang="zh-CN" sz="1080" dirty="0">
              <a:solidFill>
                <a:srgbClr val="111111"/>
              </a:solidFill>
              <a:latin typeface="Monaco" pitchFamily="2" charset="0"/>
            </a:endParaRPr>
          </a:p>
          <a:p>
            <a:pPr marL="805815">
              <a:spcBef>
                <a:spcPts val="0"/>
              </a:spcBef>
              <a:spcAft>
                <a:spcPts val="0"/>
              </a:spcAft>
            </a:pPr>
            <a:r>
              <a:rPr lang="en-US" altLang="zh-CN" sz="1080" dirty="0" err="1">
                <a:solidFill>
                  <a:srgbClr val="111111"/>
                </a:solidFill>
                <a:latin typeface="Monaco" pitchFamily="2" charset="0"/>
              </a:rPr>
              <a:t>statusCode</a:t>
            </a:r>
            <a:r>
              <a:rPr lang="en-US" altLang="zh-CN" sz="1080" dirty="0">
                <a:solidFill>
                  <a:srgbClr val="111111"/>
                </a:solidFill>
                <a:latin typeface="Monaco" pitchFamily="2" charset="0"/>
              </a:rPr>
              <a:t>(200). </a:t>
            </a:r>
            <a:endParaRPr lang="en-US" altLang="zh-CN" sz="1080" dirty="0">
              <a:solidFill>
                <a:srgbClr val="111111"/>
              </a:solidFill>
              <a:latin typeface="Monaco" pitchFamily="2" charset="0"/>
            </a:endParaRPr>
          </a:p>
          <a:p>
            <a:pPr marL="805815">
              <a:spcBef>
                <a:spcPts val="0"/>
              </a:spcBef>
              <a:spcAft>
                <a:spcPts val="0"/>
              </a:spcAft>
            </a:pPr>
            <a:r>
              <a:rPr lang="en-US" altLang="zh-CN" sz="1080" dirty="0">
                <a:solidFill>
                  <a:srgbClr val="111111"/>
                </a:solidFill>
                <a:latin typeface="Monaco" pitchFamily="2" charset="0"/>
              </a:rPr>
              <a:t>body("</a:t>
            </a:r>
            <a:r>
              <a:rPr lang="en-US" altLang="zh-CN" sz="1080" dirty="0" err="1">
                <a:solidFill>
                  <a:srgbClr val="111111"/>
                </a:solidFill>
                <a:latin typeface="Monaco" pitchFamily="2" charset="0"/>
              </a:rPr>
              <a:t>lotto.lottoId</a:t>
            </a:r>
            <a:r>
              <a:rPr lang="en-US" altLang="zh-CN" sz="1080" dirty="0">
                <a:solidFill>
                  <a:srgbClr val="111111"/>
                </a:solidFill>
                <a:latin typeface="Monaco" pitchFamily="2" charset="0"/>
              </a:rPr>
              <a:t>", </a:t>
            </a:r>
            <a:r>
              <a:rPr lang="en-US" altLang="zh-CN" sz="1080" dirty="0" err="1">
                <a:solidFill>
                  <a:srgbClr val="111111"/>
                </a:solidFill>
                <a:latin typeface="Monaco" pitchFamily="2" charset="0"/>
              </a:rPr>
              <a:t>equalTo</a:t>
            </a:r>
            <a:r>
              <a:rPr lang="en-US" altLang="zh-CN" sz="1080" dirty="0">
                <a:solidFill>
                  <a:srgbClr val="111111"/>
                </a:solidFill>
                <a:latin typeface="Monaco" pitchFamily="2" charset="0"/>
              </a:rPr>
              <a:t>(5), </a:t>
            </a:r>
            <a:endParaRPr lang="en-US" altLang="zh-CN" sz="1080" dirty="0">
              <a:solidFill>
                <a:srgbClr val="111111"/>
              </a:solidFill>
              <a:latin typeface="Monaco" pitchFamily="2" charset="0"/>
            </a:endParaRPr>
          </a:p>
          <a:p>
            <a:pPr marL="1243330">
              <a:spcBef>
                <a:spcPts val="0"/>
              </a:spcBef>
              <a:spcAft>
                <a:spcPts val="0"/>
              </a:spcAft>
            </a:pPr>
            <a:r>
              <a:rPr lang="en-US" altLang="zh-CN" sz="1080" dirty="0">
                <a:solidFill>
                  <a:srgbClr val="111111"/>
                </a:solidFill>
                <a:latin typeface="Monaco" pitchFamily="2" charset="0"/>
              </a:rPr>
              <a:t>"</a:t>
            </a:r>
            <a:r>
              <a:rPr lang="en-US" altLang="zh-CN" sz="1080" dirty="0" err="1">
                <a:solidFill>
                  <a:srgbClr val="111111"/>
                </a:solidFill>
                <a:latin typeface="Monaco" pitchFamily="2" charset="0"/>
              </a:rPr>
              <a:t>lotto.winners.winnerId</a:t>
            </a:r>
            <a:r>
              <a:rPr lang="en-US" altLang="zh-CN" sz="1080" dirty="0">
                <a:solidFill>
                  <a:srgbClr val="111111"/>
                </a:solidFill>
                <a:latin typeface="Monaco" pitchFamily="2" charset="0"/>
              </a:rPr>
              <a:t>", </a:t>
            </a:r>
            <a:r>
              <a:rPr lang="en-US" altLang="zh-CN" sz="1080" dirty="0" err="1">
                <a:solidFill>
                  <a:srgbClr val="111111"/>
                </a:solidFill>
                <a:latin typeface="Monaco" pitchFamily="2" charset="0"/>
              </a:rPr>
              <a:t>hasItems</a:t>
            </a:r>
            <a:r>
              <a:rPr lang="en-US" altLang="zh-CN" sz="1080" dirty="0">
                <a:solidFill>
                  <a:srgbClr val="111111"/>
                </a:solidFill>
                <a:latin typeface="Monaco" pitchFamily="2" charset="0"/>
              </a:rPr>
              <a:t>(23, 54)); </a:t>
            </a:r>
            <a:endParaRPr lang="en-US" altLang="zh-CN" sz="1080" dirty="0">
              <a:solidFill>
                <a:srgbClr val="111111"/>
              </a:solidFill>
              <a:latin typeface="Monaco" pitchFamily="2" charset="0"/>
            </a:endParaRPr>
          </a:p>
          <a:p>
            <a:pPr>
              <a:spcBef>
                <a:spcPts val="0"/>
              </a:spcBef>
            </a:pPr>
            <a:r>
              <a:rPr lang="en-US" altLang="zh-CN" sz="1080" dirty="0">
                <a:solidFill>
                  <a:srgbClr val="111111"/>
                </a:solidFill>
                <a:latin typeface="Monaco" pitchFamily="2" charset="0"/>
              </a:rPr>
              <a:t>}</a:t>
            </a:r>
            <a:endParaRPr lang="zh-CN" altLang="en-US" sz="1080" dirty="0"/>
          </a:p>
        </p:txBody>
      </p:sp>
      <p:sp>
        <p:nvSpPr>
          <p:cNvPr id="8" name="矩形 7"/>
          <p:cNvSpPr/>
          <p:nvPr/>
        </p:nvSpPr>
        <p:spPr>
          <a:xfrm>
            <a:off x="542872" y="832449"/>
            <a:ext cx="1933575" cy="284480"/>
          </a:xfrm>
          <a:prstGeom prst="rect">
            <a:avLst/>
          </a:prstGeom>
        </p:spPr>
        <p:txBody>
          <a:bodyPr wrap="none">
            <a:spAutoFit/>
          </a:bodyPr>
          <a:lstStyle/>
          <a:p>
            <a:pPr>
              <a:spcAft>
                <a:spcPts val="0"/>
              </a:spcAft>
            </a:pPr>
            <a:r>
              <a:rPr lang="en-US" altLang="zh-CN" sz="1260" dirty="0">
                <a:solidFill>
                  <a:srgbClr val="00B0F0"/>
                </a:solidFill>
                <a:latin typeface="Raleway"/>
              </a:rPr>
              <a:t>http://localhost:8080/lotto/{id}</a:t>
            </a:r>
            <a:endParaRPr lang="zh-CN" altLang="en-US" sz="1260" dirty="0">
              <a:solidFill>
                <a:srgbClr val="00B0F0"/>
              </a:solidFill>
            </a:endParaRPr>
          </a:p>
        </p:txBody>
      </p:sp>
      <p:sp>
        <p:nvSpPr>
          <p:cNvPr id="9" name="矩形 8"/>
          <p:cNvSpPr/>
          <p:nvPr/>
        </p:nvSpPr>
        <p:spPr>
          <a:xfrm>
            <a:off x="5225321" y="1174076"/>
            <a:ext cx="3375224" cy="1586230"/>
          </a:xfrm>
          <a:prstGeom prst="rect">
            <a:avLst/>
          </a:prstGeom>
        </p:spPr>
        <p:txBody>
          <a:bodyPr wrap="square">
            <a:spAutoFit/>
          </a:bodyPr>
          <a:lstStyle/>
          <a:p>
            <a:pPr>
              <a:lnSpc>
                <a:spcPct val="150000"/>
              </a:lnSpc>
              <a:spcAft>
                <a:spcPts val="0"/>
              </a:spcAft>
            </a:pPr>
            <a:r>
              <a:rPr lang="en-US" altLang="zh-TW" sz="1620" dirty="0">
                <a:solidFill>
                  <a:srgbClr val="660066"/>
                </a:solidFill>
                <a:latin typeface="Yuanti SC" panose="02010600040101010101" pitchFamily="2" charset="-122"/>
                <a:ea typeface="Yuanti SC" panose="02010600040101010101" pitchFamily="2" charset="-122"/>
                <a:cs typeface="Yuanti SC" panose="02010600040101010101" pitchFamily="2" charset="-122"/>
              </a:rPr>
              <a:t>REST-assured </a:t>
            </a:r>
            <a:r>
              <a:rPr lang="zh-TW" altLang="en-US" sz="1620" dirty="0">
                <a:solidFill>
                  <a:srgbClr val="660066"/>
                </a:solidFill>
                <a:latin typeface="Yuanti SC" panose="02010600040101010101" pitchFamily="2" charset="-122"/>
                <a:ea typeface="Yuanti SC" panose="02010600040101010101" pitchFamily="2" charset="-122"/>
                <a:cs typeface="Yuanti SC" panose="02010600040101010101" pitchFamily="2" charset="-122"/>
              </a:rPr>
              <a:t>是一个用于测试和验证</a:t>
            </a:r>
            <a:r>
              <a:rPr lang="en-US" altLang="zh-TW" sz="1620" dirty="0">
                <a:solidFill>
                  <a:srgbClr val="660066"/>
                </a:solidFill>
                <a:latin typeface="Yuanti SC" panose="02010600040101010101" pitchFamily="2" charset="-122"/>
                <a:ea typeface="Yuanti SC" panose="02010600040101010101" pitchFamily="2" charset="-122"/>
                <a:cs typeface="Yuanti SC" panose="02010600040101010101" pitchFamily="2" charset="-122"/>
              </a:rPr>
              <a:t>RESTful</a:t>
            </a:r>
            <a:r>
              <a:rPr lang="zh-TW" altLang="en-US" sz="1620" dirty="0">
                <a:solidFill>
                  <a:srgbClr val="660066"/>
                </a:solidFill>
                <a:latin typeface="Yuanti SC" panose="02010600040101010101" pitchFamily="2" charset="-122"/>
                <a:ea typeface="Yuanti SC" panose="02010600040101010101" pitchFamily="2" charset="-122"/>
                <a:cs typeface="Yuanti SC" panose="02010600040101010101" pitchFamily="2" charset="-122"/>
              </a:rPr>
              <a:t>服务的</a:t>
            </a:r>
            <a:r>
              <a:rPr lang="en-US" altLang="zh-TW" sz="1620" dirty="0">
                <a:solidFill>
                  <a:srgbClr val="FF6600"/>
                </a:solidFill>
                <a:latin typeface="Yuanti SC" panose="02010600040101010101" pitchFamily="2" charset="-122"/>
                <a:ea typeface="Yuanti SC" panose="02010600040101010101" pitchFamily="2" charset="-122"/>
                <a:cs typeface="Yuanti SC" panose="02010600040101010101" pitchFamily="2" charset="-122"/>
              </a:rPr>
              <a:t>Java DSL</a:t>
            </a:r>
            <a:r>
              <a:rPr lang="en-US" altLang="zh-TW" sz="1620" dirty="0">
                <a:solidFill>
                  <a:srgbClr val="660066"/>
                </a:solidFill>
                <a:latin typeface="Yuanti SC" panose="02010600040101010101" pitchFamily="2" charset="-122"/>
                <a:ea typeface="Yuanti SC" panose="02010600040101010101" pitchFamily="2" charset="-122"/>
                <a:cs typeface="Yuanti SC" panose="02010600040101010101" pitchFamily="2" charset="-122"/>
              </a:rPr>
              <a:t>, </a:t>
            </a:r>
            <a:r>
              <a:rPr lang="zh-TW" altLang="en-US" sz="1620" dirty="0">
                <a:solidFill>
                  <a:srgbClr val="660066"/>
                </a:solidFill>
                <a:latin typeface="Yuanti SC" panose="02010600040101010101" pitchFamily="2" charset="-122"/>
                <a:ea typeface="Yuanti SC" panose="02010600040101010101" pitchFamily="2" charset="-122"/>
                <a:cs typeface="Yuanti SC" panose="02010600040101010101" pitchFamily="2" charset="-122"/>
              </a:rPr>
              <a:t>使得为基于</a:t>
            </a:r>
            <a:r>
              <a:rPr lang="en-US" altLang="zh-TW" sz="1620" dirty="0">
                <a:solidFill>
                  <a:srgbClr val="660066"/>
                </a:solidFill>
                <a:latin typeface="Yuanti SC" panose="02010600040101010101" pitchFamily="2" charset="-122"/>
                <a:ea typeface="Yuanti SC" panose="02010600040101010101" pitchFamily="2" charset="-122"/>
                <a:cs typeface="Yuanti SC" panose="02010600040101010101" pitchFamily="2" charset="-122"/>
              </a:rPr>
              <a:t>HTTP</a:t>
            </a:r>
            <a:r>
              <a:rPr lang="zh-TW" altLang="en-US" sz="1620" dirty="0">
                <a:solidFill>
                  <a:srgbClr val="660066"/>
                </a:solidFill>
                <a:latin typeface="Yuanti SC" panose="02010600040101010101" pitchFamily="2" charset="-122"/>
                <a:ea typeface="Yuanti SC" panose="02010600040101010101" pitchFamily="2" charset="-122"/>
                <a:cs typeface="Yuanti SC" panose="02010600040101010101" pitchFamily="2" charset="-122"/>
              </a:rPr>
              <a:t>的</a:t>
            </a:r>
            <a:r>
              <a:rPr lang="en-US" altLang="zh-TW" sz="1620" dirty="0">
                <a:solidFill>
                  <a:srgbClr val="660066"/>
                </a:solidFill>
                <a:latin typeface="Yuanti SC" panose="02010600040101010101" pitchFamily="2" charset="-122"/>
                <a:ea typeface="Yuanti SC" panose="02010600040101010101" pitchFamily="2" charset="-122"/>
                <a:cs typeface="Yuanti SC" panose="02010600040101010101" pitchFamily="2" charset="-122"/>
              </a:rPr>
              <a:t>RESTful</a:t>
            </a:r>
            <a:r>
              <a:rPr lang="zh-TW" altLang="en-US" sz="1620" dirty="0">
                <a:solidFill>
                  <a:srgbClr val="660066"/>
                </a:solidFill>
                <a:latin typeface="Yuanti SC" panose="02010600040101010101" pitchFamily="2" charset="-122"/>
                <a:ea typeface="Yuanti SC" panose="02010600040101010101" pitchFamily="2" charset="-122"/>
                <a:cs typeface="Yuanti SC" panose="02010600040101010101" pitchFamily="2" charset="-122"/>
              </a:rPr>
              <a:t>服务编写测试变得更加简单</a:t>
            </a:r>
            <a:endParaRPr lang="zh-CN" altLang="en-US" sz="1620" dirty="0">
              <a:latin typeface="Yuanti SC" panose="02010600040101010101" pitchFamily="2" charset="-122"/>
              <a:ea typeface="Yuanti SC" panose="02010600040101010101" pitchFamily="2" charset="-122"/>
              <a:cs typeface="Yuanti SC" panose="02010600040101010101" pitchFamily="2" charset="-122"/>
            </a:endParaRPr>
          </a:p>
        </p:txBody>
      </p:sp>
      <p:sp>
        <p:nvSpPr>
          <p:cNvPr id="10" name="文本框 9"/>
          <p:cNvSpPr txBox="1"/>
          <p:nvPr/>
        </p:nvSpPr>
        <p:spPr>
          <a:xfrm>
            <a:off x="573547" y="4685425"/>
            <a:ext cx="3165987" cy="275590"/>
          </a:xfrm>
          <a:prstGeom prst="rect">
            <a:avLst/>
          </a:prstGeom>
          <a:noFill/>
        </p:spPr>
        <p:txBody>
          <a:bodyPr wrap="square">
            <a:spAutoFit/>
          </a:bodyPr>
          <a:lstStyle/>
          <a:p>
            <a:pPr>
              <a:spcAft>
                <a:spcPts val="0"/>
              </a:spcAft>
            </a:pPr>
            <a:r>
              <a:rPr lang="zh-CN" altLang="en-US" sz="1200" dirty="0">
                <a:hlinkClick r:id="rId2"/>
              </a:rPr>
              <a:t>https://github.com/rest-assured/rest-assured</a:t>
            </a:r>
            <a:r>
              <a:rPr lang="zh-CN" altLang="en-US" sz="1200" dirty="0"/>
              <a:t> </a:t>
            </a:r>
            <a:endParaRPr lang="zh-CN" altLang="en-US" sz="1200" dirty="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063" y="374851"/>
            <a:ext cx="5616662" cy="421482"/>
          </a:xfrm>
        </p:spPr>
        <p:txBody>
          <a:bodyPr>
            <a:normAutofit fontScale="90000"/>
          </a:bodyPr>
          <a:lstStyle/>
          <a:p>
            <a:pPr>
              <a:spcAft>
                <a:spcPts val="0"/>
              </a:spcAft>
            </a:pPr>
            <a:r>
              <a:rPr lang="en-US" altLang="zh-CN" dirty="0">
                <a:latin typeface="微软雅黑" panose="020B0503020204020204" pitchFamily="34" charset="-122"/>
                <a:ea typeface="微软雅黑" panose="020B0503020204020204" pitchFamily="34" charset="-122"/>
              </a:rPr>
              <a:t>Rest-Assured </a:t>
            </a:r>
            <a:r>
              <a:rPr lang="zh-CN" altLang="en-US" dirty="0">
                <a:latin typeface="微软雅黑" panose="020B0503020204020204" pitchFamily="34" charset="-122"/>
                <a:ea typeface="微软雅黑" panose="020B0503020204020204" pitchFamily="34" charset="-122"/>
              </a:rPr>
              <a:t>参数化</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146241" y="2556385"/>
            <a:ext cx="5378998" cy="1490566"/>
          </a:xfrm>
          <a:solidFill>
            <a:schemeClr val="accent6">
              <a:lumMod val="20000"/>
              <a:lumOff val="80000"/>
            </a:schemeClr>
          </a:solidFill>
        </p:spPr>
        <p:txBody>
          <a:bodyPr>
            <a:normAutofit fontScale="70000" lnSpcReduction="20000"/>
          </a:bodyPr>
          <a:lstStyle/>
          <a:p>
            <a:pPr marL="0" indent="0">
              <a:spcAft>
                <a:spcPts val="0"/>
              </a:spcAft>
              <a:buNone/>
            </a:pPr>
            <a:r>
              <a:rPr lang="en-US" altLang="zh-CN" sz="1620" dirty="0">
                <a:latin typeface="微软雅黑" panose="020B0503020204020204" pitchFamily="34" charset="-122"/>
                <a:ea typeface="微软雅黑" panose="020B0503020204020204" pitchFamily="34" charset="-122"/>
              </a:rPr>
              <a:t>given(). </a:t>
            </a:r>
            <a:endParaRPr lang="zh-CN" altLang="en-US" sz="1620" dirty="0">
              <a:latin typeface="微软雅黑" panose="020B0503020204020204" pitchFamily="34" charset="-122"/>
              <a:ea typeface="微软雅黑" panose="020B0503020204020204" pitchFamily="34" charset="-122"/>
            </a:endParaRPr>
          </a:p>
          <a:p>
            <a:pPr marL="224155" indent="0">
              <a:spcBef>
                <a:spcPts val="750"/>
              </a:spcBef>
              <a:spcAft>
                <a:spcPts val="0"/>
              </a:spcAft>
              <a:buNone/>
            </a:pPr>
            <a:r>
              <a:rPr lang="en-US" altLang="zh-CN" sz="1620" dirty="0" err="1">
                <a:latin typeface="微软雅黑" panose="020B0503020204020204" pitchFamily="34" charset="-122"/>
                <a:ea typeface="微软雅黑" panose="020B0503020204020204" pitchFamily="34" charset="-122"/>
              </a:rPr>
              <a:t>formParam</a:t>
            </a:r>
            <a:r>
              <a:rPr lang="en-US" altLang="zh-CN" sz="1620" dirty="0">
                <a:latin typeface="微软雅黑" panose="020B0503020204020204" pitchFamily="34" charset="-122"/>
                <a:ea typeface="微软雅黑" panose="020B0503020204020204" pitchFamily="34" charset="-122"/>
              </a:rPr>
              <a:t>(“</a:t>
            </a:r>
            <a:r>
              <a:rPr lang="en-US" altLang="zh-CN" sz="1620" dirty="0" err="1">
                <a:latin typeface="微软雅黑" panose="020B0503020204020204" pitchFamily="34" charset="-122"/>
                <a:ea typeface="微软雅黑" panose="020B0503020204020204" pitchFamily="34" charset="-122"/>
              </a:rPr>
              <a:t>formParamName</a:t>
            </a:r>
            <a:r>
              <a:rPr lang="en-US" altLang="zh-CN" sz="1620" dirty="0">
                <a:latin typeface="微软雅黑" panose="020B0503020204020204" pitchFamily="34" charset="-122"/>
                <a:ea typeface="微软雅黑" panose="020B0503020204020204" pitchFamily="34" charset="-122"/>
              </a:rPr>
              <a:t>”, “value1”). </a:t>
            </a:r>
            <a:r>
              <a:rPr lang="en-US" altLang="zh-CN" sz="1620" dirty="0" err="1">
                <a:latin typeface="微软雅黑" panose="020B0503020204020204" pitchFamily="34" charset="-122"/>
                <a:ea typeface="微软雅黑" panose="020B0503020204020204" pitchFamily="34" charset="-122"/>
              </a:rPr>
              <a:t>queryParam</a:t>
            </a:r>
            <a:r>
              <a:rPr lang="en-US" altLang="zh-CN" sz="1620" dirty="0">
                <a:latin typeface="微软雅黑" panose="020B0503020204020204" pitchFamily="34" charset="-122"/>
                <a:ea typeface="微软雅黑" panose="020B0503020204020204" pitchFamily="34" charset="-122"/>
              </a:rPr>
              <a:t>(“</a:t>
            </a:r>
            <a:r>
              <a:rPr lang="en-US" altLang="zh-CN" sz="1620" dirty="0" err="1">
                <a:latin typeface="微软雅黑" panose="020B0503020204020204" pitchFamily="34" charset="-122"/>
                <a:ea typeface="微软雅黑" panose="020B0503020204020204" pitchFamily="34" charset="-122"/>
              </a:rPr>
              <a:t>queryParamName</a:t>
            </a:r>
            <a:r>
              <a:rPr lang="en-US" altLang="zh-CN" sz="1620" dirty="0">
                <a:latin typeface="微软雅黑" panose="020B0503020204020204" pitchFamily="34" charset="-122"/>
                <a:ea typeface="微软雅黑" panose="020B0503020204020204" pitchFamily="34" charset="-122"/>
              </a:rPr>
              <a:t>”, “value2”). </a:t>
            </a:r>
            <a:endParaRPr lang="zh-CN" altLang="en-US" sz="1620" dirty="0">
              <a:latin typeface="微软雅黑" panose="020B0503020204020204" pitchFamily="34" charset="-122"/>
              <a:ea typeface="微软雅黑" panose="020B0503020204020204" pitchFamily="34" charset="-122"/>
            </a:endParaRPr>
          </a:p>
          <a:p>
            <a:pPr marL="0" indent="0">
              <a:spcBef>
                <a:spcPts val="750"/>
              </a:spcBef>
              <a:spcAft>
                <a:spcPts val="0"/>
              </a:spcAft>
              <a:buNone/>
            </a:pPr>
            <a:r>
              <a:rPr lang="en-US" altLang="zh-CN" sz="1620" dirty="0">
                <a:latin typeface="微软雅黑" panose="020B0503020204020204" pitchFamily="34" charset="-122"/>
                <a:ea typeface="微软雅黑" panose="020B0503020204020204" pitchFamily="34" charset="-122"/>
              </a:rPr>
              <a:t>when(). </a:t>
            </a:r>
            <a:endParaRPr lang="zh-CN" altLang="en-US" sz="1620" dirty="0">
              <a:latin typeface="微软雅黑" panose="020B0503020204020204" pitchFamily="34" charset="-122"/>
              <a:ea typeface="微软雅黑" panose="020B0503020204020204" pitchFamily="34" charset="-122"/>
            </a:endParaRPr>
          </a:p>
          <a:p>
            <a:pPr marL="0" indent="0">
              <a:spcBef>
                <a:spcPts val="750"/>
              </a:spcBef>
              <a:buNone/>
            </a:pPr>
            <a:r>
              <a:rPr lang="zh-CN" altLang="en-US" sz="1620" dirty="0">
                <a:latin typeface="微软雅黑" panose="020B0503020204020204" pitchFamily="34" charset="-122"/>
                <a:ea typeface="微软雅黑" panose="020B0503020204020204" pitchFamily="34" charset="-122"/>
              </a:rPr>
              <a:t>      </a:t>
            </a:r>
            <a:r>
              <a:rPr lang="en-US" altLang="zh-CN" sz="1620" dirty="0">
                <a:latin typeface="微软雅黑" panose="020B0503020204020204" pitchFamily="34" charset="-122"/>
                <a:ea typeface="微软雅黑" panose="020B0503020204020204" pitchFamily="34" charset="-122"/>
              </a:rPr>
              <a:t>post(“/something”);</a:t>
            </a:r>
            <a:endParaRPr lang="zh-CN" altLang="en-US" sz="1620" dirty="0">
              <a:latin typeface="微软雅黑" panose="020B0503020204020204" pitchFamily="34" charset="-122"/>
              <a:ea typeface="微软雅黑" panose="020B0503020204020204" pitchFamily="34" charset="-122"/>
            </a:endParaRPr>
          </a:p>
          <a:p>
            <a:endParaRPr kumimoji="1" lang="zh-CN" altLang="en-US" sz="1620"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a:p>
        </p:txBody>
      </p:sp>
      <p:sp>
        <p:nvSpPr>
          <p:cNvPr id="5" name="Rectangle 1"/>
          <p:cNvSpPr>
            <a:spLocks noChangeArrowheads="1"/>
          </p:cNvSpPr>
          <p:nvPr/>
        </p:nvSpPr>
        <p:spPr bwMode="auto">
          <a:xfrm>
            <a:off x="942797" y="1072404"/>
            <a:ext cx="3293514" cy="1243965"/>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296" tIns="0" rIns="82296" bIns="0" numCol="1" anchor="ctr" anchorCtr="0" compatLnSpc="1">
            <a:spAutoFit/>
          </a:bodyPr>
          <a:lstStyle/>
          <a:p>
            <a:pPr defTabSz="822960" eaLnBrk="0" fontAlgn="base" hangingPunct="0">
              <a:spcBef>
                <a:spcPct val="0"/>
              </a:spcBef>
              <a:spcAft>
                <a:spcPts val="0"/>
              </a:spcAft>
            </a:pPr>
            <a:r>
              <a:rPr lang="zh-CN" altLang="zh-CN" sz="1620" dirty="0">
                <a:solidFill>
                  <a:srgbClr val="24292E"/>
                </a:solidFill>
                <a:latin typeface="微软雅黑" panose="020B0503020204020204" pitchFamily="34" charset="-122"/>
                <a:ea typeface="微软雅黑" panose="020B0503020204020204" pitchFamily="34" charset="-122"/>
              </a:rPr>
              <a:t>given()</a:t>
            </a:r>
            <a:r>
              <a:rPr lang="zh-CN" altLang="zh-CN" sz="1620" dirty="0">
                <a:solidFill>
                  <a:srgbClr val="005CC5"/>
                </a:solidFill>
                <a:latin typeface="微软雅黑" panose="020B0503020204020204" pitchFamily="34" charset="-122"/>
                <a:ea typeface="微软雅黑" panose="020B0503020204020204" pitchFamily="34" charset="-122"/>
              </a:rPr>
              <a:t>.</a:t>
            </a:r>
            <a:endParaRPr lang="en-US" altLang="zh-CN" sz="1620" dirty="0">
              <a:solidFill>
                <a:srgbClr val="005CC5"/>
              </a:solidFill>
              <a:latin typeface="微软雅黑" panose="020B0503020204020204" pitchFamily="34" charset="-122"/>
              <a:ea typeface="微软雅黑" panose="020B0503020204020204" pitchFamily="34" charset="-122"/>
            </a:endParaRPr>
          </a:p>
          <a:p>
            <a:pPr marL="321310" defTabSz="822960" eaLnBrk="0" fontAlgn="base" hangingPunct="0">
              <a:spcBef>
                <a:spcPts val="0"/>
              </a:spcBef>
              <a:spcAft>
                <a:spcPts val="0"/>
              </a:spcAft>
            </a:pPr>
            <a:r>
              <a:rPr lang="zh-CN" altLang="zh-CN" sz="1620" dirty="0">
                <a:solidFill>
                  <a:srgbClr val="24292E"/>
                </a:solidFill>
                <a:latin typeface="微软雅黑" panose="020B0503020204020204" pitchFamily="34" charset="-122"/>
                <a:ea typeface="微软雅黑" panose="020B0503020204020204" pitchFamily="34" charset="-122"/>
              </a:rPr>
              <a:t>param(</a:t>
            </a:r>
            <a:r>
              <a:rPr lang="zh-CN" altLang="zh-CN" sz="1620" dirty="0">
                <a:solidFill>
                  <a:srgbClr val="032F62"/>
                </a:solidFill>
                <a:latin typeface="微软雅黑" panose="020B0503020204020204" pitchFamily="34" charset="-122"/>
                <a:ea typeface="微软雅黑" panose="020B0503020204020204" pitchFamily="34" charset="-122"/>
              </a:rPr>
              <a:t>"param1"</a:t>
            </a:r>
            <a:r>
              <a:rPr lang="zh-CN" altLang="zh-CN" sz="1620" dirty="0">
                <a:solidFill>
                  <a:srgbClr val="24292E"/>
                </a:solidFill>
                <a:latin typeface="微软雅黑" panose="020B0503020204020204" pitchFamily="34" charset="-122"/>
                <a:ea typeface="微软雅黑" panose="020B0503020204020204" pitchFamily="34" charset="-122"/>
              </a:rPr>
              <a:t>, </a:t>
            </a:r>
            <a:r>
              <a:rPr lang="zh-CN" altLang="zh-CN" sz="1620" dirty="0">
                <a:solidFill>
                  <a:srgbClr val="032F62"/>
                </a:solidFill>
                <a:latin typeface="微软雅黑" panose="020B0503020204020204" pitchFamily="34" charset="-122"/>
                <a:ea typeface="微软雅黑" panose="020B0503020204020204" pitchFamily="34" charset="-122"/>
              </a:rPr>
              <a:t>"value1"</a:t>
            </a:r>
            <a:r>
              <a:rPr lang="zh-CN" altLang="zh-CN" sz="1620" dirty="0">
                <a:solidFill>
                  <a:srgbClr val="24292E"/>
                </a:solidFill>
                <a:latin typeface="微软雅黑" panose="020B0503020204020204" pitchFamily="34" charset="-122"/>
                <a:ea typeface="微软雅黑" panose="020B0503020204020204" pitchFamily="34" charset="-122"/>
              </a:rPr>
              <a:t>)</a:t>
            </a:r>
            <a:r>
              <a:rPr lang="zh-CN" altLang="zh-CN" sz="1620" dirty="0">
                <a:solidFill>
                  <a:srgbClr val="005CC5"/>
                </a:solidFill>
                <a:latin typeface="微软雅黑" panose="020B0503020204020204" pitchFamily="34" charset="-122"/>
                <a:ea typeface="微软雅黑" panose="020B0503020204020204" pitchFamily="34" charset="-122"/>
              </a:rPr>
              <a:t>.</a:t>
            </a:r>
            <a:endParaRPr lang="en-US" altLang="zh-CN" sz="1620" dirty="0">
              <a:solidFill>
                <a:srgbClr val="005CC5"/>
              </a:solidFill>
              <a:latin typeface="微软雅黑" panose="020B0503020204020204" pitchFamily="34" charset="-122"/>
              <a:ea typeface="微软雅黑" panose="020B0503020204020204" pitchFamily="34" charset="-122"/>
            </a:endParaRPr>
          </a:p>
          <a:p>
            <a:pPr marL="321310" defTabSz="822960" eaLnBrk="0" fontAlgn="base" hangingPunct="0">
              <a:spcBef>
                <a:spcPts val="0"/>
              </a:spcBef>
              <a:spcAft>
                <a:spcPts val="0"/>
              </a:spcAft>
            </a:pPr>
            <a:r>
              <a:rPr lang="zh-CN" altLang="zh-CN" sz="1620" dirty="0">
                <a:solidFill>
                  <a:srgbClr val="24292E"/>
                </a:solidFill>
                <a:latin typeface="微软雅黑" panose="020B0503020204020204" pitchFamily="34" charset="-122"/>
                <a:ea typeface="微软雅黑" panose="020B0503020204020204" pitchFamily="34" charset="-122"/>
              </a:rPr>
              <a:t>param(</a:t>
            </a:r>
            <a:r>
              <a:rPr lang="zh-CN" altLang="zh-CN" sz="1620" dirty="0">
                <a:solidFill>
                  <a:srgbClr val="032F62"/>
                </a:solidFill>
                <a:latin typeface="微软雅黑" panose="020B0503020204020204" pitchFamily="34" charset="-122"/>
                <a:ea typeface="微软雅黑" panose="020B0503020204020204" pitchFamily="34" charset="-122"/>
              </a:rPr>
              <a:t>"param2"</a:t>
            </a:r>
            <a:r>
              <a:rPr lang="zh-CN" altLang="zh-CN" sz="1620" dirty="0">
                <a:solidFill>
                  <a:srgbClr val="24292E"/>
                </a:solidFill>
                <a:latin typeface="微软雅黑" panose="020B0503020204020204" pitchFamily="34" charset="-122"/>
                <a:ea typeface="微软雅黑" panose="020B0503020204020204" pitchFamily="34" charset="-122"/>
              </a:rPr>
              <a:t>, </a:t>
            </a:r>
            <a:r>
              <a:rPr lang="zh-CN" altLang="zh-CN" sz="1620" dirty="0">
                <a:solidFill>
                  <a:srgbClr val="032F62"/>
                </a:solidFill>
                <a:latin typeface="微软雅黑" panose="020B0503020204020204" pitchFamily="34" charset="-122"/>
                <a:ea typeface="微软雅黑" panose="020B0503020204020204" pitchFamily="34" charset="-122"/>
              </a:rPr>
              <a:t>"value2"</a:t>
            </a:r>
            <a:r>
              <a:rPr lang="zh-CN" altLang="zh-CN" sz="1620" dirty="0">
                <a:solidFill>
                  <a:srgbClr val="24292E"/>
                </a:solidFill>
                <a:latin typeface="微软雅黑" panose="020B0503020204020204" pitchFamily="34" charset="-122"/>
                <a:ea typeface="微软雅黑" panose="020B0503020204020204" pitchFamily="34" charset="-122"/>
              </a:rPr>
              <a:t>)</a:t>
            </a:r>
            <a:r>
              <a:rPr lang="zh-CN" altLang="zh-CN" sz="1620" dirty="0">
                <a:solidFill>
                  <a:srgbClr val="005CC5"/>
                </a:solidFill>
                <a:latin typeface="微软雅黑" panose="020B0503020204020204" pitchFamily="34" charset="-122"/>
                <a:ea typeface="微软雅黑" panose="020B0503020204020204" pitchFamily="34" charset="-122"/>
              </a:rPr>
              <a:t>.</a:t>
            </a:r>
            <a:endParaRPr lang="en-US" altLang="zh-CN" sz="1620" dirty="0">
              <a:solidFill>
                <a:srgbClr val="24292E"/>
              </a:solidFill>
              <a:latin typeface="微软雅黑" panose="020B0503020204020204" pitchFamily="34" charset="-122"/>
              <a:ea typeface="微软雅黑" panose="020B0503020204020204" pitchFamily="34" charset="-122"/>
            </a:endParaRPr>
          </a:p>
          <a:p>
            <a:pPr defTabSz="822960" eaLnBrk="0" fontAlgn="base" hangingPunct="0">
              <a:spcBef>
                <a:spcPts val="0"/>
              </a:spcBef>
              <a:spcAft>
                <a:spcPts val="0"/>
              </a:spcAft>
            </a:pPr>
            <a:r>
              <a:rPr lang="zh-CN" altLang="zh-CN" sz="1620" dirty="0">
                <a:solidFill>
                  <a:srgbClr val="24292E"/>
                </a:solidFill>
                <a:latin typeface="微软雅黑" panose="020B0503020204020204" pitchFamily="34" charset="-122"/>
                <a:ea typeface="微软雅黑" panose="020B0503020204020204" pitchFamily="34" charset="-122"/>
              </a:rPr>
              <a:t>when()</a:t>
            </a:r>
            <a:r>
              <a:rPr lang="zh-CN" altLang="zh-CN" sz="1620" dirty="0">
                <a:solidFill>
                  <a:srgbClr val="005CC5"/>
                </a:solidFill>
                <a:latin typeface="微软雅黑" panose="020B0503020204020204" pitchFamily="34" charset="-122"/>
                <a:ea typeface="微软雅黑" panose="020B0503020204020204" pitchFamily="34" charset="-122"/>
              </a:rPr>
              <a:t>.</a:t>
            </a:r>
            <a:endParaRPr lang="en-US" altLang="zh-CN" sz="1620" dirty="0">
              <a:solidFill>
                <a:srgbClr val="005CC5"/>
              </a:solidFill>
              <a:latin typeface="微软雅黑" panose="020B0503020204020204" pitchFamily="34" charset="-122"/>
              <a:ea typeface="微软雅黑" panose="020B0503020204020204" pitchFamily="34" charset="-122"/>
            </a:endParaRPr>
          </a:p>
          <a:p>
            <a:pPr marL="321310" defTabSz="822960" eaLnBrk="0" fontAlgn="base" hangingPunct="0">
              <a:spcBef>
                <a:spcPts val="0"/>
              </a:spcBef>
              <a:spcAft>
                <a:spcPct val="0"/>
              </a:spcAft>
            </a:pPr>
            <a:r>
              <a:rPr lang="zh-CN" altLang="zh-CN" sz="1620" dirty="0">
                <a:solidFill>
                  <a:srgbClr val="24292E"/>
                </a:solidFill>
                <a:latin typeface="微软雅黑" panose="020B0503020204020204" pitchFamily="34" charset="-122"/>
                <a:ea typeface="微软雅黑" panose="020B0503020204020204" pitchFamily="34" charset="-122"/>
              </a:rPr>
              <a:t>get(</a:t>
            </a:r>
            <a:r>
              <a:rPr lang="zh-CN" altLang="zh-CN" sz="1620" dirty="0">
                <a:solidFill>
                  <a:srgbClr val="032F62"/>
                </a:solidFill>
                <a:latin typeface="微软雅黑" panose="020B0503020204020204" pitchFamily="34" charset="-122"/>
                <a:ea typeface="微软雅黑" panose="020B0503020204020204" pitchFamily="34" charset="-122"/>
              </a:rPr>
              <a:t>"/something"</a:t>
            </a:r>
            <a:r>
              <a:rPr lang="zh-CN" altLang="zh-CN" sz="1620" dirty="0">
                <a:solidFill>
                  <a:srgbClr val="24292E"/>
                </a:solidFill>
                <a:latin typeface="微软雅黑" panose="020B0503020204020204" pitchFamily="34" charset="-122"/>
                <a:ea typeface="微软雅黑" panose="020B0503020204020204" pitchFamily="34" charset="-122"/>
              </a:rPr>
              <a:t>);</a:t>
            </a:r>
            <a:r>
              <a:rPr lang="zh-CN" altLang="zh-CN" sz="1620" dirty="0">
                <a:latin typeface="微软雅黑" panose="020B0503020204020204" pitchFamily="34" charset="-122"/>
                <a:ea typeface="微软雅黑" panose="020B0503020204020204" pitchFamily="34" charset="-122"/>
              </a:rPr>
              <a:t> </a:t>
            </a:r>
            <a:endParaRPr lang="zh-CN" altLang="zh-CN" sz="1620" dirty="0">
              <a:latin typeface="微软雅黑" panose="020B0503020204020204" pitchFamily="34" charset="-122"/>
              <a:ea typeface="微软雅黑" panose="020B0503020204020204" pitchFamily="34" charset="-122"/>
            </a:endParaRPr>
          </a:p>
        </p:txBody>
      </p:sp>
      <p:sp>
        <p:nvSpPr>
          <p:cNvPr id="6" name="Rectangle 2"/>
          <p:cNvSpPr>
            <a:spLocks noChangeArrowheads="1"/>
          </p:cNvSpPr>
          <p:nvPr/>
        </p:nvSpPr>
        <p:spPr bwMode="auto">
          <a:xfrm>
            <a:off x="877990" y="4235154"/>
            <a:ext cx="6221491" cy="248285"/>
          </a:xfrm>
          <a:prstGeom prst="rect">
            <a:avLst/>
          </a:prstGeom>
          <a:solidFill>
            <a:schemeClr val="accent4">
              <a:lumMod val="20000"/>
              <a:lumOff val="80000"/>
            </a:schemeClr>
          </a:solidFill>
          <a:ln>
            <a:noFill/>
          </a:ln>
          <a:effectLst/>
        </p:spPr>
        <p:txBody>
          <a:bodyPr vert="horz" wrap="square" lIns="82296" tIns="0" rIns="82296" bIns="0" numCol="1" anchor="ctr" anchorCtr="0" compatLnSpc="1">
            <a:spAutoFit/>
          </a:bodyPr>
          <a:lstStyle/>
          <a:p>
            <a:pPr defTabSz="822960" eaLnBrk="0" fontAlgn="base" hangingPunct="0">
              <a:spcBef>
                <a:spcPct val="0"/>
              </a:spcBef>
              <a:spcAft>
                <a:spcPts val="0"/>
              </a:spcAft>
            </a:pPr>
            <a:r>
              <a:rPr lang="zh-CN" altLang="zh-CN" sz="1620" dirty="0">
                <a:solidFill>
                  <a:srgbClr val="005CC5"/>
                </a:solidFill>
                <a:latin typeface="微软雅黑" panose="020B0503020204020204" pitchFamily="34" charset="-122"/>
                <a:ea typeface="微软雅黑" panose="020B0503020204020204" pitchFamily="34" charset="-122"/>
              </a:rPr>
              <a:t>.</a:t>
            </a:r>
            <a:r>
              <a:rPr lang="zh-CN" altLang="zh-CN" sz="1620" dirty="0">
                <a:solidFill>
                  <a:srgbClr val="D73A49"/>
                </a:solidFill>
                <a:latin typeface="微软雅黑" panose="020B0503020204020204" pitchFamily="34" charset="-122"/>
                <a:ea typeface="微软雅黑" panose="020B0503020204020204" pitchFamily="34" charset="-122"/>
              </a:rPr>
              <a:t>.</a:t>
            </a:r>
            <a:r>
              <a:rPr lang="zh-CN" altLang="zh-CN" sz="1620" dirty="0">
                <a:solidFill>
                  <a:srgbClr val="24292E"/>
                </a:solidFill>
                <a:latin typeface="微软雅黑" panose="020B0503020204020204" pitchFamily="34" charset="-122"/>
                <a:ea typeface="微软雅黑" panose="020B0503020204020204" pitchFamily="34" charset="-122"/>
              </a:rPr>
              <a:t>when()</a:t>
            </a:r>
            <a:r>
              <a:rPr lang="zh-CN" altLang="zh-CN" sz="1620" dirty="0">
                <a:solidFill>
                  <a:srgbClr val="D73A49"/>
                </a:solidFill>
                <a:latin typeface="微软雅黑" panose="020B0503020204020204" pitchFamily="34" charset="-122"/>
                <a:ea typeface="微软雅黑" panose="020B0503020204020204" pitchFamily="34" charset="-122"/>
              </a:rPr>
              <a:t>.</a:t>
            </a:r>
            <a:r>
              <a:rPr lang="zh-CN" altLang="zh-CN" sz="1620" dirty="0">
                <a:solidFill>
                  <a:srgbClr val="24292E"/>
                </a:solidFill>
                <a:latin typeface="微软雅黑" panose="020B0503020204020204" pitchFamily="34" charset="-122"/>
                <a:ea typeface="微软雅黑" panose="020B0503020204020204" pitchFamily="34" charset="-122"/>
              </a:rPr>
              <a:t>get(</a:t>
            </a:r>
            <a:r>
              <a:rPr lang="zh-CN" altLang="zh-CN" sz="1620" dirty="0">
                <a:solidFill>
                  <a:srgbClr val="032F62"/>
                </a:solidFill>
                <a:latin typeface="微软雅黑" panose="020B0503020204020204" pitchFamily="34" charset="-122"/>
                <a:ea typeface="微软雅黑" panose="020B0503020204020204" pitchFamily="34" charset="-122"/>
              </a:rPr>
              <a:t>"/name?firstName=John&amp;lastName=Doe"</a:t>
            </a:r>
            <a:r>
              <a:rPr lang="zh-CN" altLang="zh-CN" sz="1620" dirty="0">
                <a:solidFill>
                  <a:srgbClr val="24292E"/>
                </a:solidFill>
                <a:latin typeface="微软雅黑" panose="020B0503020204020204" pitchFamily="34" charset="-122"/>
                <a:ea typeface="微软雅黑" panose="020B0503020204020204" pitchFamily="34" charset="-122"/>
              </a:rPr>
              <a:t>);</a:t>
            </a:r>
            <a:r>
              <a:rPr lang="zh-CN" altLang="zh-CN" sz="1620" dirty="0">
                <a:latin typeface="微软雅黑" panose="020B0503020204020204" pitchFamily="34" charset="-122"/>
                <a:ea typeface="微软雅黑" panose="020B0503020204020204" pitchFamily="34" charset="-122"/>
              </a:rPr>
              <a:t> </a:t>
            </a:r>
            <a:endParaRPr lang="zh-CN" altLang="zh-CN" sz="162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sz="2800" b="1" dirty="0">
                <a:solidFill>
                  <a:srgbClr val="0070C0"/>
                </a:solidFill>
                <a:latin typeface="微软雅黑" panose="020B0503020204020204" pitchFamily="34" charset="-122"/>
                <a:ea typeface="微软雅黑" panose="020B0503020204020204" pitchFamily="34" charset="-122"/>
              </a:rPr>
              <a:t>Rest-Assured</a:t>
            </a:r>
            <a:r>
              <a:rPr kumimoji="1" lang="zh-CN" altLang="en-US" sz="2800" b="1" dirty="0">
                <a:solidFill>
                  <a:srgbClr val="0070C0"/>
                </a:solidFill>
                <a:latin typeface="微软雅黑" panose="020B0503020204020204" pitchFamily="34" charset="-122"/>
                <a:ea typeface="微软雅黑" panose="020B0503020204020204" pitchFamily="34" charset="-122"/>
              </a:rPr>
              <a:t> </a:t>
            </a:r>
            <a:r>
              <a:rPr kumimoji="1" lang="en-US" altLang="zh-CN" sz="2800" b="1" dirty="0">
                <a:solidFill>
                  <a:srgbClr val="0070C0"/>
                </a:solidFill>
                <a:latin typeface="微软雅黑" panose="020B0503020204020204" pitchFamily="34" charset="-122"/>
                <a:ea typeface="微软雅黑" panose="020B0503020204020204" pitchFamily="34" charset="-122"/>
              </a:rPr>
              <a:t>+</a:t>
            </a:r>
            <a:r>
              <a:rPr kumimoji="1" lang="zh-CN" altLang="en-US" sz="2800" b="1" dirty="0">
                <a:solidFill>
                  <a:srgbClr val="0070C0"/>
                </a:solidFill>
                <a:latin typeface="微软雅黑" panose="020B0503020204020204" pitchFamily="34" charset="-122"/>
                <a:ea typeface="微软雅黑" panose="020B0503020204020204" pitchFamily="34" charset="-122"/>
              </a:rPr>
              <a:t> </a:t>
            </a:r>
            <a:r>
              <a:rPr kumimoji="1" lang="en-US" altLang="zh-CN" sz="2800" b="1" dirty="0">
                <a:solidFill>
                  <a:srgbClr val="0070C0"/>
                </a:solidFill>
                <a:latin typeface="微软雅黑" panose="020B0503020204020204" pitchFamily="34" charset="-122"/>
                <a:ea typeface="微软雅黑" panose="020B0503020204020204" pitchFamily="34" charset="-122"/>
              </a:rPr>
              <a:t>JUnit</a:t>
            </a:r>
            <a:endParaRPr kumimoji="1" lang="zh-CN" altLang="en-US" dirty="0"/>
          </a:p>
        </p:txBody>
      </p:sp>
      <p:pic>
        <p:nvPicPr>
          <p:cNvPr id="4" name="图片 3"/>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403980" y="1122605"/>
            <a:ext cx="5509260" cy="3223260"/>
          </a:xfrm>
          <a:prstGeom prst="rect">
            <a:avLst/>
          </a:prstGeom>
          <a:ln>
            <a:noFill/>
          </a:ln>
          <a:effectLst>
            <a:outerShdw blurRad="292100" dist="139700" dir="2700000" algn="tl" rotWithShape="0">
              <a:srgbClr val="333333">
                <a:alpha val="65000"/>
              </a:srgbClr>
            </a:outerShdw>
          </a:effectLst>
        </p:spPr>
      </p:pic>
      <p:pic>
        <p:nvPicPr>
          <p:cNvPr id="5" name="图片 4" descr="屏幕快照 2015-08-28 下午10.04.57.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233851" y="698466"/>
            <a:ext cx="3735819" cy="388854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title"/>
          </p:nvPr>
        </p:nvSpPr>
        <p:spPr>
          <a:xfrm>
            <a:off x="477077" y="351986"/>
            <a:ext cx="5163011" cy="421482"/>
          </a:xfrm>
        </p:spPr>
        <p:txBody>
          <a:bodyPr>
            <a:noAutofit/>
          </a:bodyPr>
          <a:lstStyle/>
          <a:p>
            <a:pPr>
              <a:spcAft>
                <a:spcPts val="0"/>
              </a:spcAft>
              <a:tabLst>
                <a:tab pos="205740" algn="l"/>
              </a:tabLst>
              <a:defRPr/>
            </a:pPr>
            <a:r>
              <a:rPr lang="en-US" altLang="zh-CN" dirty="0">
                <a:latin typeface="微软雅黑" panose="020B0503020204020204" pitchFamily="34" charset="-122"/>
                <a:ea typeface="微软雅黑" panose="020B0503020204020204" pitchFamily="34" charset="-122"/>
              </a:rPr>
              <a:t>REST API</a:t>
            </a:r>
            <a:r>
              <a:rPr lang="zh-CN" altLang="en-US" dirty="0">
                <a:latin typeface="微软雅黑" panose="020B0503020204020204" pitchFamily="34" charset="-122"/>
                <a:ea typeface="微软雅黑" panose="020B0503020204020204" pitchFamily="34" charset="-122"/>
              </a:rPr>
              <a:t>测试</a:t>
            </a:r>
            <a:endParaRPr lang="en-US" altLang="zh-CN" dirty="0">
              <a:latin typeface="微软雅黑" panose="020B0503020204020204" pitchFamily="34" charset="-122"/>
              <a:ea typeface="微软雅黑" panose="020B0503020204020204" pitchFamily="34" charset="-122"/>
            </a:endParaRPr>
          </a:p>
        </p:txBody>
      </p:sp>
      <p:pic>
        <p:nvPicPr>
          <p:cNvPr id="4" name="图片 3" descr="屏幕快照 2016-12-20 下午10.37.02.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7077" y="872717"/>
            <a:ext cx="4297941" cy="4143280"/>
          </a:xfrm>
          <a:prstGeom prst="rect">
            <a:avLst/>
          </a:prstGeom>
          <a:ln>
            <a:noFill/>
          </a:ln>
          <a:effectLst>
            <a:outerShdw blurRad="292100" dist="139700" dir="2700000" algn="tl" rotWithShape="0">
              <a:srgbClr val="333333">
                <a:alpha val="65000"/>
              </a:srgbClr>
            </a:outerShdw>
          </a:effectLst>
        </p:spPr>
      </p:pic>
      <p:pic>
        <p:nvPicPr>
          <p:cNvPr id="5" name="图片 4" descr="屏幕快照 2016-12-20 下午10.37.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355" y="1815030"/>
            <a:ext cx="4049993" cy="1944216"/>
          </a:xfrm>
          <a:prstGeom prst="rect">
            <a:avLst/>
          </a:prstGeom>
          <a:ln>
            <a:solidFill>
              <a:schemeClr val="bg1"/>
            </a:solidFill>
          </a:ln>
          <a:effectLst>
            <a:outerShdw blurRad="292100" dist="139700" dir="2700000" algn="tl" rotWithShape="0">
              <a:srgbClr val="333333">
                <a:alpha val="65000"/>
              </a:srgbClr>
            </a:outerShdw>
          </a:effectLst>
        </p:spPr>
      </p:pic>
    </p:spTree>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3590"/>
          </a:xfrm>
          <a:prstGeom prst="rect">
            <a:avLst/>
          </a:prstGeom>
        </p:spPr>
        <p:txBody>
          <a:bodyPr wrap="square">
            <a:spAutoFit/>
          </a:bodyPr>
          <a:lstStyle/>
          <a:p>
            <a:pPr algn="ctr">
              <a:spcAft>
                <a:spcPts val="0"/>
              </a:spcAft>
            </a:pPr>
            <a:r>
              <a:rPr lang="en-US" altLang="zh-CN" sz="4500" b="1" dirty="0">
                <a:ln w="19050">
                  <a:noFill/>
                </a:ln>
                <a:solidFill>
                  <a:srgbClr val="FFFFFF"/>
                </a:solidFill>
                <a:latin typeface="微软雅黑" panose="020B0503020204020204" pitchFamily="34" charset="-122"/>
                <a:ea typeface="微软雅黑" panose="020B0503020204020204" pitchFamily="34" charset="-122"/>
              </a:rPr>
              <a:t>UI</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自动化</a:t>
            </a:r>
            <a:r>
              <a:rPr lang="zh-CN" altLang="zh-CN" sz="4500" b="1" dirty="0">
                <a:ln w="19050">
                  <a:noFill/>
                </a:ln>
                <a:solidFill>
                  <a:srgbClr val="FFFFFF"/>
                </a:solidFill>
                <a:latin typeface="微软雅黑" panose="020B0503020204020204" pitchFamily="34" charset="-122"/>
                <a:ea typeface="微软雅黑" panose="020B0503020204020204" pitchFamily="34" charset="-122"/>
              </a:rPr>
              <a:t>测试</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750820" y="3121505"/>
            <a:ext cx="3642360" cy="1337945"/>
          </a:xfrm>
          <a:prstGeom prst="rect">
            <a:avLst/>
          </a:prstGeom>
          <a:noFill/>
        </p:spPr>
        <p:txBody>
          <a:bodyPr wrap="square">
            <a:spAutoFit/>
          </a:bodyPr>
          <a:lstStyle/>
          <a:p>
            <a:pPr marL="358775" indent="-358775">
              <a:lnSpc>
                <a:spcPct val="150000"/>
              </a:lnSpc>
              <a:spcAft>
                <a:spcPts val="0"/>
              </a:spcAft>
              <a:buClr>
                <a:schemeClr val="accent1"/>
              </a:buClr>
              <a:buSzPct val="75000"/>
              <a:buFont typeface="Wingdings" panose="05000000000000000000" pitchFamily="2" charset="2"/>
              <a:buChar char="p"/>
              <a:tabLst>
                <a:tab pos="428625" algn="l"/>
              </a:tabLst>
            </a:pPr>
            <a:r>
              <a:rPr lang="en-US" altLang="zh-CN" sz="1800" dirty="0">
                <a:solidFill>
                  <a:schemeClr val="bg1">
                    <a:lumMod val="65000"/>
                  </a:schemeClr>
                </a:solidFill>
                <a:latin typeface="微软雅黑" panose="020B0503020204020204" pitchFamily="34" charset="-122"/>
                <a:ea typeface="微软雅黑" panose="020B0503020204020204" pitchFamily="34" charset="-122"/>
              </a:rPr>
              <a:t>Web</a:t>
            </a:r>
            <a:r>
              <a:rPr lang="zh-CN" altLang="zh-CN" sz="1800" dirty="0">
                <a:solidFill>
                  <a:schemeClr val="bg1">
                    <a:lumMod val="65000"/>
                  </a:schemeClr>
                </a:solidFill>
                <a:latin typeface="微软雅黑" panose="020B0503020204020204" pitchFamily="34" charset="-122"/>
                <a:ea typeface="微软雅黑" panose="020B0503020204020204" pitchFamily="34" charset="-122"/>
              </a:rPr>
              <a:t>客户端的</a:t>
            </a:r>
            <a:r>
              <a:rPr lang="en-US" altLang="zh-CN" sz="1800" dirty="0">
                <a:solidFill>
                  <a:schemeClr val="bg1">
                    <a:lumMod val="65000"/>
                  </a:schemeClr>
                </a:solidFill>
                <a:latin typeface="微软雅黑" panose="020B0503020204020204" pitchFamily="34" charset="-122"/>
                <a:ea typeface="微软雅黑" panose="020B0503020204020204" pitchFamily="34" charset="-122"/>
              </a:rPr>
              <a:t>UI</a:t>
            </a:r>
            <a:r>
              <a:rPr lang="zh-CN" altLang="zh-CN" sz="1800" dirty="0">
                <a:solidFill>
                  <a:schemeClr val="bg1">
                    <a:lumMod val="65000"/>
                  </a:schemeClr>
                </a:solidFill>
                <a:latin typeface="微软雅黑" panose="020B0503020204020204" pitchFamily="34" charset="-122"/>
                <a:ea typeface="微软雅黑" panose="020B0503020204020204" pitchFamily="34" charset="-122"/>
              </a:rPr>
              <a:t>自动化测试</a:t>
            </a:r>
            <a:endParaRPr lang="zh-CN" altLang="zh-CN" sz="1800" dirty="0">
              <a:solidFill>
                <a:schemeClr val="bg1">
                  <a:lumMod val="65000"/>
                </a:schemeClr>
              </a:solidFill>
              <a:latin typeface="微软雅黑" panose="020B0503020204020204" pitchFamily="34" charset="-122"/>
              <a:ea typeface="微软雅黑" panose="020B0503020204020204" pitchFamily="34" charset="-122"/>
            </a:endParaRPr>
          </a:p>
          <a:p>
            <a:pPr marL="358775" indent="-358775">
              <a:lnSpc>
                <a:spcPct val="150000"/>
              </a:lnSpc>
              <a:spcBef>
                <a:spcPts val="0"/>
              </a:spcBef>
              <a:spcAft>
                <a:spcPts val="0"/>
              </a:spcAft>
              <a:buClr>
                <a:schemeClr val="accent1"/>
              </a:buClr>
              <a:buSzPct val="75000"/>
              <a:buFont typeface="Wingdings" panose="05000000000000000000" pitchFamily="2" charset="2"/>
              <a:buChar char="p"/>
              <a:tabLst>
                <a:tab pos="428625" algn="l"/>
              </a:tabLst>
            </a:pPr>
            <a:r>
              <a:rPr lang="zh-CN" altLang="zh-CN" sz="1800" dirty="0">
                <a:solidFill>
                  <a:schemeClr val="bg1">
                    <a:lumMod val="65000"/>
                  </a:schemeClr>
                </a:solidFill>
                <a:latin typeface="微软雅黑" panose="020B0503020204020204" pitchFamily="34" charset="-122"/>
                <a:ea typeface="微软雅黑" panose="020B0503020204020204" pitchFamily="34" charset="-122"/>
              </a:rPr>
              <a:t>基于</a:t>
            </a:r>
            <a:r>
              <a:rPr lang="en-US" altLang="zh-CN" sz="1800" dirty="0">
                <a:solidFill>
                  <a:schemeClr val="bg1">
                    <a:lumMod val="65000"/>
                  </a:schemeClr>
                </a:solidFill>
                <a:latin typeface="微软雅黑" panose="020B0503020204020204" pitchFamily="34" charset="-122"/>
                <a:ea typeface="微软雅黑" panose="020B0503020204020204" pitchFamily="34" charset="-122"/>
              </a:rPr>
              <a:t>Cypress</a:t>
            </a:r>
            <a:r>
              <a:rPr lang="zh-CN" altLang="zh-CN" sz="1800" dirty="0">
                <a:solidFill>
                  <a:schemeClr val="bg1">
                    <a:lumMod val="65000"/>
                  </a:schemeClr>
                </a:solidFill>
                <a:latin typeface="微软雅黑" panose="020B0503020204020204" pitchFamily="34" charset="-122"/>
                <a:ea typeface="微软雅黑" panose="020B0503020204020204" pitchFamily="34" charset="-122"/>
              </a:rPr>
              <a:t>的</a:t>
            </a:r>
            <a:r>
              <a:rPr lang="en-US" altLang="zh-CN" sz="1800" dirty="0">
                <a:solidFill>
                  <a:schemeClr val="bg1">
                    <a:lumMod val="65000"/>
                  </a:schemeClr>
                </a:solidFill>
                <a:latin typeface="微软雅黑" panose="020B0503020204020204" pitchFamily="34" charset="-122"/>
                <a:ea typeface="微软雅黑" panose="020B0503020204020204" pitchFamily="34" charset="-122"/>
              </a:rPr>
              <a:t>UI</a:t>
            </a:r>
            <a:r>
              <a:rPr lang="zh-CN" altLang="zh-CN" sz="1800" dirty="0">
                <a:solidFill>
                  <a:schemeClr val="bg1">
                    <a:lumMod val="65000"/>
                  </a:schemeClr>
                </a:solidFill>
                <a:latin typeface="微软雅黑" panose="020B0503020204020204" pitchFamily="34" charset="-122"/>
                <a:ea typeface="微软雅黑" panose="020B0503020204020204" pitchFamily="34" charset="-122"/>
              </a:rPr>
              <a:t>自动化测试</a:t>
            </a:r>
            <a:endParaRPr lang="zh-CN" altLang="zh-CN" sz="1800" dirty="0">
              <a:solidFill>
                <a:schemeClr val="bg1">
                  <a:lumMod val="65000"/>
                </a:schemeClr>
              </a:solidFill>
              <a:latin typeface="微软雅黑" panose="020B0503020204020204" pitchFamily="34" charset="-122"/>
              <a:ea typeface="微软雅黑" panose="020B0503020204020204" pitchFamily="34" charset="-122"/>
            </a:endParaRPr>
          </a:p>
          <a:p>
            <a:pPr marL="358775" indent="-358775">
              <a:lnSpc>
                <a:spcPct val="150000"/>
              </a:lnSpc>
              <a:spcBef>
                <a:spcPts val="0"/>
              </a:spcBef>
              <a:buClr>
                <a:schemeClr val="accent1"/>
              </a:buClr>
              <a:buSzPct val="75000"/>
              <a:buFont typeface="Wingdings" panose="05000000000000000000" pitchFamily="2" charset="2"/>
              <a:buChar char="p"/>
              <a:tabLst>
                <a:tab pos="428625" algn="l"/>
              </a:tabLst>
            </a:pPr>
            <a:r>
              <a:rPr lang="en-US" altLang="zh-CN" sz="1800" dirty="0">
                <a:solidFill>
                  <a:schemeClr val="bg1">
                    <a:lumMod val="65000"/>
                  </a:schemeClr>
                </a:solidFill>
                <a:latin typeface="微软雅黑" panose="020B0503020204020204" pitchFamily="34" charset="-122"/>
                <a:ea typeface="微软雅黑" panose="020B0503020204020204" pitchFamily="34" charset="-122"/>
              </a:rPr>
              <a:t>Android</a:t>
            </a:r>
            <a:r>
              <a:rPr lang="zh-CN" altLang="zh-CN" sz="1800" dirty="0">
                <a:solidFill>
                  <a:schemeClr val="bg1">
                    <a:lumMod val="65000"/>
                  </a:schemeClr>
                </a:solidFill>
                <a:latin typeface="微软雅黑" panose="020B0503020204020204" pitchFamily="34" charset="-122"/>
                <a:ea typeface="微软雅黑" panose="020B0503020204020204" pitchFamily="34" charset="-122"/>
              </a:rPr>
              <a:t>应用的</a:t>
            </a:r>
            <a:r>
              <a:rPr lang="en-US" altLang="zh-CN" sz="1800" dirty="0">
                <a:solidFill>
                  <a:schemeClr val="bg1">
                    <a:lumMod val="65000"/>
                  </a:schemeClr>
                </a:solidFill>
                <a:latin typeface="微软雅黑" panose="020B0503020204020204" pitchFamily="34" charset="-122"/>
                <a:ea typeface="微软雅黑" panose="020B0503020204020204" pitchFamily="34" charset="-122"/>
              </a:rPr>
              <a:t>UI</a:t>
            </a:r>
            <a:r>
              <a:rPr lang="zh-CN" altLang="zh-CN" sz="1800" dirty="0">
                <a:solidFill>
                  <a:schemeClr val="bg1">
                    <a:lumMod val="65000"/>
                  </a:schemeClr>
                </a:solidFill>
                <a:latin typeface="微软雅黑" panose="020B0503020204020204" pitchFamily="34" charset="-122"/>
                <a:ea typeface="微软雅黑" panose="020B0503020204020204" pitchFamily="34" charset="-122"/>
              </a:rPr>
              <a:t>自动化测试</a:t>
            </a:r>
            <a:endParaRPr lang="zh-CN" altLang="zh-CN" sz="180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063" y="320915"/>
            <a:ext cx="5119769" cy="421481"/>
          </a:xfrm>
        </p:spPr>
        <p:txBody>
          <a:bodyPr>
            <a:noAutofit/>
          </a:bodyPr>
          <a:lstStyle/>
          <a:p>
            <a:pPr>
              <a:spcAft>
                <a:spcPts val="0"/>
              </a:spcAft>
            </a:pP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UI</a:t>
            </a:r>
            <a:r>
              <a:rPr lang="zh-CN" altLang="en-US" dirty="0">
                <a:latin typeface="微软雅黑" panose="020B0503020204020204" pitchFamily="34" charset="-122"/>
                <a:ea typeface="微软雅黑" panose="020B0503020204020204" pitchFamily="34" charset="-122"/>
              </a:rPr>
              <a:t>的自动化测试</a:t>
            </a:r>
            <a:endParaRPr lang="zh-CN" altLang="en-US"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pic>
        <p:nvPicPr>
          <p:cNvPr id="5" name="图片 4"/>
          <p:cNvPicPr>
            <a:picLocks noChangeAspect="1"/>
          </p:cNvPicPr>
          <p:nvPr/>
        </p:nvPicPr>
        <p:blipFill>
          <a:blip r:embed="rId1"/>
          <a:stretch>
            <a:fillRect/>
          </a:stretch>
        </p:blipFill>
        <p:spPr>
          <a:xfrm>
            <a:off x="318287" y="827476"/>
            <a:ext cx="6023520" cy="3488548"/>
          </a:xfrm>
          <a:prstGeom prst="rect">
            <a:avLst/>
          </a:prstGeom>
        </p:spPr>
      </p:pic>
      <p:sp>
        <p:nvSpPr>
          <p:cNvPr id="7" name="文本框 6"/>
          <p:cNvSpPr txBox="1"/>
          <p:nvPr/>
        </p:nvSpPr>
        <p:spPr>
          <a:xfrm>
            <a:off x="7266038" y="1598112"/>
            <a:ext cx="1620520" cy="645160"/>
          </a:xfrm>
          <a:prstGeom prst="rect">
            <a:avLst/>
          </a:prstGeom>
          <a:noFill/>
        </p:spPr>
        <p:txBody>
          <a:bodyPr wrap="none" rtlCol="0">
            <a:spAutoFit/>
          </a:bodyPr>
          <a:lstStyle/>
          <a:p>
            <a:pPr>
              <a:spcAft>
                <a:spcPts val="0"/>
              </a:spcAft>
            </a:pPr>
            <a:r>
              <a:rPr kumimoji="1" lang="en-US" altLang="zh-CN" dirty="0">
                <a:solidFill>
                  <a:srgbClr val="00B0F0"/>
                </a:solidFill>
                <a:latin typeface="微软雅黑" panose="020B0503020204020204" pitchFamily="34" charset="-122"/>
                <a:ea typeface="微软雅黑" panose="020B0503020204020204" pitchFamily="34" charset="-122"/>
              </a:rPr>
              <a:t>Project</a:t>
            </a:r>
            <a:r>
              <a:rPr kumimoji="1" lang="zh-CN" altLang="en-US" dirty="0">
                <a:solidFill>
                  <a:srgbClr val="00B0F0"/>
                </a:solidFill>
                <a:latin typeface="微软雅黑" panose="020B0503020204020204" pitchFamily="34" charset="-122"/>
                <a:ea typeface="微软雅黑" panose="020B0503020204020204" pitchFamily="34" charset="-122"/>
              </a:rPr>
              <a:t> </a:t>
            </a:r>
            <a:r>
              <a:rPr kumimoji="1" lang="en-US" altLang="zh-CN" dirty="0">
                <a:solidFill>
                  <a:srgbClr val="00B0F0"/>
                </a:solidFill>
                <a:latin typeface="微软雅黑" panose="020B0503020204020204" pitchFamily="34" charset="-122"/>
                <a:ea typeface="微软雅黑" panose="020B0503020204020204" pitchFamily="34" charset="-122"/>
              </a:rPr>
              <a:t>name</a:t>
            </a:r>
            <a:endParaRPr kumimoji="1" lang="en-US" altLang="zh-CN" dirty="0">
              <a:solidFill>
                <a:srgbClr val="00B0F0"/>
              </a:solidFill>
              <a:latin typeface="微软雅黑" panose="020B0503020204020204" pitchFamily="34" charset="-122"/>
              <a:ea typeface="微软雅黑" panose="020B0503020204020204" pitchFamily="34" charset="-122"/>
            </a:endParaRPr>
          </a:p>
          <a:p>
            <a:pPr>
              <a:spcBef>
                <a:spcPts val="0"/>
              </a:spcBef>
            </a:pPr>
            <a:r>
              <a:rPr kumimoji="1" lang="en-US" altLang="zh-CN" dirty="0">
                <a:solidFill>
                  <a:srgbClr val="00B0F0"/>
                </a:solidFill>
                <a:latin typeface="微软雅黑" panose="020B0503020204020204" pitchFamily="34" charset="-122"/>
                <a:ea typeface="微软雅黑" panose="020B0503020204020204" pitchFamily="34" charset="-122"/>
              </a:rPr>
              <a:t>Base</a:t>
            </a:r>
            <a:r>
              <a:rPr kumimoji="1" lang="zh-CN" altLang="en-US" dirty="0">
                <a:solidFill>
                  <a:srgbClr val="00B0F0"/>
                </a:solidFill>
                <a:latin typeface="微软雅黑" panose="020B0503020204020204" pitchFamily="34" charset="-122"/>
                <a:ea typeface="微软雅黑" panose="020B0503020204020204" pitchFamily="34" charset="-122"/>
              </a:rPr>
              <a:t> </a:t>
            </a:r>
            <a:r>
              <a:rPr kumimoji="1" lang="en-US" altLang="zh-CN" dirty="0">
                <a:solidFill>
                  <a:srgbClr val="00B0F0"/>
                </a:solidFill>
                <a:latin typeface="微软雅黑" panose="020B0503020204020204" pitchFamily="34" charset="-122"/>
                <a:ea typeface="微软雅黑" panose="020B0503020204020204" pitchFamily="34" charset="-122"/>
              </a:rPr>
              <a:t>URL</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536340" y="1598112"/>
            <a:ext cx="868680" cy="368300"/>
          </a:xfrm>
          <a:prstGeom prst="rect">
            <a:avLst/>
          </a:prstGeom>
          <a:noFill/>
        </p:spPr>
        <p:txBody>
          <a:bodyPr wrap="none" rtlCol="0">
            <a:spAutoFit/>
          </a:bodyPr>
          <a:lstStyle/>
          <a:p>
            <a:pPr>
              <a:spcAft>
                <a:spcPts val="0"/>
              </a:spcAft>
            </a:pPr>
            <a:r>
              <a:rPr kumimoji="1" lang="zh-CN" altLang="en-US" dirty="0">
                <a:solidFill>
                  <a:srgbClr val="00B0F0"/>
                </a:solidFill>
                <a:latin typeface="微软雅黑" panose="020B0503020204020204" pitchFamily="34" charset="-122"/>
                <a:ea typeface="微软雅黑" panose="020B0503020204020204" pitchFamily="34" charset="-122"/>
              </a:rPr>
              <a:t>设定：</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536340" y="771499"/>
            <a:ext cx="2192020" cy="645160"/>
          </a:xfrm>
          <a:prstGeom prst="rect">
            <a:avLst/>
          </a:prstGeom>
          <a:noFill/>
        </p:spPr>
        <p:txBody>
          <a:bodyPr wrap="none" rtlCol="0">
            <a:spAutoFit/>
          </a:bodyPr>
          <a:lstStyle/>
          <a:p>
            <a:pPr>
              <a:spcAft>
                <a:spcPts val="0"/>
              </a:spcAft>
            </a:pPr>
            <a:r>
              <a:rPr kumimoji="1" lang="zh-CN" altLang="en-US" dirty="0">
                <a:solidFill>
                  <a:srgbClr val="00B0F0"/>
                </a:solidFill>
                <a:latin typeface="微软雅黑" panose="020B0503020204020204" pitchFamily="34" charset="-122"/>
                <a:ea typeface="微软雅黑" panose="020B0503020204020204" pitchFamily="34" charset="-122"/>
              </a:rPr>
              <a:t>启动</a:t>
            </a:r>
            <a:r>
              <a:rPr kumimoji="1" lang="en-US" altLang="zh-CN" dirty="0">
                <a:solidFill>
                  <a:srgbClr val="00B0F0"/>
                </a:solidFill>
                <a:latin typeface="微软雅黑" panose="020B0503020204020204" pitchFamily="34" charset="-122"/>
                <a:ea typeface="微软雅黑" panose="020B0503020204020204" pitchFamily="34" charset="-122"/>
              </a:rPr>
              <a:t>Chrome</a:t>
            </a:r>
            <a:r>
              <a:rPr kumimoji="1" lang="zh-CN" altLang="en-US" dirty="0">
                <a:solidFill>
                  <a:srgbClr val="00B0F0"/>
                </a:solidFill>
                <a:latin typeface="微软雅黑" panose="020B0503020204020204" pitchFamily="34" charset="-122"/>
                <a:ea typeface="微软雅黑" panose="020B0503020204020204" pitchFamily="34" charset="-122"/>
              </a:rPr>
              <a:t>的插件</a:t>
            </a:r>
            <a:endParaRPr kumimoji="1" lang="en-US" altLang="zh-CN" dirty="0">
              <a:solidFill>
                <a:srgbClr val="00B0F0"/>
              </a:solidFill>
              <a:latin typeface="微软雅黑" panose="020B0503020204020204" pitchFamily="34" charset="-122"/>
              <a:ea typeface="微软雅黑" panose="020B0503020204020204" pitchFamily="34" charset="-122"/>
            </a:endParaRPr>
          </a:p>
          <a:p>
            <a:pPr>
              <a:spcBef>
                <a:spcPts val="0"/>
              </a:spcBef>
            </a:pPr>
            <a:r>
              <a:rPr kumimoji="1" lang="en-US" altLang="zh-CN" dirty="0">
                <a:solidFill>
                  <a:srgbClr val="00B0F0"/>
                </a:solidFill>
                <a:latin typeface="微软雅黑" panose="020B0503020204020204" pitchFamily="34" charset="-122"/>
                <a:ea typeface="微软雅黑" panose="020B0503020204020204" pitchFamily="34" charset="-122"/>
              </a:rPr>
              <a:t>Selenium</a:t>
            </a:r>
            <a:r>
              <a:rPr kumimoji="1" lang="zh-CN" altLang="en-US" dirty="0">
                <a:solidFill>
                  <a:srgbClr val="00B0F0"/>
                </a:solidFill>
                <a:latin typeface="微软雅黑" panose="020B0503020204020204" pitchFamily="34" charset="-122"/>
                <a:ea typeface="微软雅黑" panose="020B0503020204020204" pitchFamily="34" charset="-122"/>
              </a:rPr>
              <a:t> </a:t>
            </a:r>
            <a:r>
              <a:rPr kumimoji="1" lang="en-US" altLang="zh-CN" dirty="0">
                <a:solidFill>
                  <a:srgbClr val="00B0F0"/>
                </a:solidFill>
                <a:latin typeface="微软雅黑" panose="020B0503020204020204" pitchFamily="34" charset="-122"/>
                <a:ea typeface="微软雅黑" panose="020B0503020204020204" pitchFamily="34" charset="-122"/>
              </a:rPr>
              <a:t>IDE</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a:stretch>
            <a:fillRect/>
          </a:stretch>
        </p:blipFill>
        <p:spPr>
          <a:xfrm>
            <a:off x="3440820" y="2305123"/>
            <a:ext cx="4855748" cy="2543144"/>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063" y="320915"/>
            <a:ext cx="5119769" cy="421481"/>
          </a:xfrm>
        </p:spPr>
        <p:txBody>
          <a:bodyPr>
            <a:noAutofit/>
          </a:bodyPr>
          <a:lstStyle/>
          <a:p>
            <a:pPr>
              <a:spcAft>
                <a:spcPts val="0"/>
              </a:spcAft>
            </a:pP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UI</a:t>
            </a:r>
            <a:r>
              <a:rPr lang="zh-CN" altLang="en-US" dirty="0">
                <a:latin typeface="微软雅黑" panose="020B0503020204020204" pitchFamily="34" charset="-122"/>
                <a:ea typeface="微软雅黑" panose="020B0503020204020204" pitchFamily="34" charset="-122"/>
              </a:rPr>
              <a:t>的自动化测试</a:t>
            </a:r>
            <a:r>
              <a:rPr lang="en-US" altLang="zh-CN" dirty="0">
                <a:latin typeface="微软雅黑" panose="020B0503020204020204" pitchFamily="34" charset="-122"/>
                <a:ea typeface="微软雅黑" panose="020B0503020204020204" pitchFamily="34" charset="-122"/>
              </a:rPr>
              <a:t> </a:t>
            </a:r>
            <a:r>
              <a:rPr lang="en-US" altLang="zh-CN" sz="2000" b="0" dirty="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续</a:t>
            </a:r>
            <a:endParaRPr lang="zh-CN" altLang="en-US" sz="2000" b="0"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pic>
        <p:nvPicPr>
          <p:cNvPr id="6" name="图片 5"/>
          <p:cNvPicPr>
            <a:picLocks noChangeAspect="1"/>
          </p:cNvPicPr>
          <p:nvPr/>
        </p:nvPicPr>
        <p:blipFill>
          <a:blip r:embed="rId1"/>
          <a:stretch>
            <a:fillRect/>
          </a:stretch>
        </p:blipFill>
        <p:spPr>
          <a:xfrm>
            <a:off x="796166" y="742396"/>
            <a:ext cx="6739715" cy="3890564"/>
          </a:xfrm>
          <a:prstGeom prst="rect">
            <a:avLst/>
          </a:prstGeom>
        </p:spPr>
      </p:pic>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pPr>
              <a:spcAft>
                <a:spcPts val="0"/>
              </a:spcAft>
            </a:pPr>
            <a:r>
              <a:rPr lang="en-US" altLang="zh-CN" sz="4800" b="1" dirty="0">
                <a:solidFill>
                  <a:schemeClr val="accent2">
                    <a:lumMod val="75000"/>
                  </a:schemeClr>
                </a:solidFill>
              </a:rPr>
              <a:t>6.1</a:t>
            </a:r>
            <a:r>
              <a:rPr lang="zh-CN" altLang="en-US" sz="4800" b="1" dirty="0">
                <a:solidFill>
                  <a:schemeClr val="accent2">
                    <a:lumMod val="75000"/>
                  </a:schemeClr>
                </a:solidFill>
              </a:rPr>
              <a:t> </a:t>
            </a:r>
            <a:r>
              <a:rPr lang="zh-CN" altLang="zh-CN" sz="4800" b="1" dirty="0">
                <a:solidFill>
                  <a:schemeClr val="accent2">
                    <a:lumMod val="75000"/>
                  </a:schemeClr>
                </a:solidFill>
              </a:rPr>
              <a:t>功能测试方法与过程</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18700" y="353400"/>
            <a:ext cx="5551877" cy="421481"/>
          </a:xfrm>
        </p:spPr>
        <p:txBody>
          <a:bodyPr>
            <a:normAutofit fontScale="90000"/>
          </a:bodyPr>
          <a:lstStyle/>
          <a:p>
            <a:pPr>
              <a:spcAft>
                <a:spcPts val="0"/>
              </a:spcAft>
            </a:pPr>
            <a:r>
              <a:rPr lang="en-US" altLang="zh-CN" dirty="0">
                <a:latin typeface="微软雅黑" panose="020B0503020204020204" pitchFamily="34" charset="-122"/>
                <a:ea typeface="微软雅黑" panose="020B0503020204020204" pitchFamily="34" charset="-122"/>
              </a:rPr>
              <a:t>Selenium </a:t>
            </a:r>
            <a:r>
              <a:rPr lang="zh-CN" altLang="en-US" dirty="0">
                <a:latin typeface="微软雅黑" panose="020B0503020204020204" pitchFamily="34" charset="-122"/>
                <a:ea typeface="微软雅黑" panose="020B0503020204020204" pitchFamily="34" charset="-122"/>
              </a:rPr>
              <a:t>支持不同脚本语言</a:t>
            </a:r>
            <a:endParaRPr lang="en-US" altLang="zh-CN"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08121" y="835841"/>
            <a:ext cx="6459023" cy="3771968"/>
          </a:xfrm>
          <a:prstGeom prst="rect">
            <a:avLst/>
          </a:prstGeom>
        </p:spPr>
      </p:pic>
      <p:pic>
        <p:nvPicPr>
          <p:cNvPr id="11" name="图片 10"/>
          <p:cNvPicPr>
            <a:picLocks noChangeAspect="1"/>
          </p:cNvPicPr>
          <p:nvPr/>
        </p:nvPicPr>
        <p:blipFill>
          <a:blip r:embed="rId2"/>
          <a:stretch>
            <a:fillRect/>
          </a:stretch>
        </p:blipFill>
        <p:spPr>
          <a:xfrm>
            <a:off x="3337632" y="1003515"/>
            <a:ext cx="4512060" cy="401706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70952" y="344692"/>
            <a:ext cx="5551877" cy="421481"/>
          </a:xfrm>
        </p:spPr>
        <p:txBody>
          <a:bodyPr>
            <a:noAutofit/>
          </a:bodyPr>
          <a:lstStyle/>
          <a:p>
            <a:pPr>
              <a:spcAft>
                <a:spcPts val="0"/>
              </a:spcAft>
            </a:pPr>
            <a:r>
              <a:rPr lang="en-US" altLang="zh-CN" dirty="0">
                <a:latin typeface="微软雅黑" panose="020B0503020204020204" pitchFamily="34" charset="-122"/>
                <a:ea typeface="微软雅黑" panose="020B0503020204020204" pitchFamily="34" charset="-122"/>
              </a:rPr>
              <a:t>Selenium + WebDriver</a:t>
            </a:r>
            <a:endParaRPr lang="en-US" altLang="zh-CN"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70851" y="932650"/>
            <a:ext cx="8154841" cy="362641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382896" y="452836"/>
            <a:ext cx="8369307" cy="4361041"/>
          </a:xfrm>
          <a:prstGeom prst="rect">
            <a:avLst/>
          </a:prstGeom>
        </p:spPr>
      </p:pic>
      <p:sp>
        <p:nvSpPr>
          <p:cNvPr id="2" name="标题 1"/>
          <p:cNvSpPr>
            <a:spLocks noGrp="1"/>
          </p:cNvSpPr>
          <p:nvPr>
            <p:ph type="title"/>
          </p:nvPr>
        </p:nvSpPr>
        <p:spPr>
          <a:xfrm>
            <a:off x="619357" y="329623"/>
            <a:ext cx="5897455" cy="421481"/>
          </a:xfrm>
        </p:spPr>
        <p:txBody>
          <a:bodyPr>
            <a:normAutofit fontScale="90000"/>
          </a:bodyPr>
          <a:lstStyle/>
          <a:p>
            <a:pPr>
              <a:spcAft>
                <a:spcPts val="0"/>
              </a:spcAft>
            </a:pPr>
            <a:r>
              <a:rPr lang="en-US" altLang="zh-CN" dirty="0">
                <a:latin typeface="微软雅黑" panose="020B0503020204020204" pitchFamily="34" charset="-122"/>
                <a:ea typeface="微软雅黑" panose="020B0503020204020204" pitchFamily="34" charset="-122"/>
              </a:rPr>
              <a:t>WebDriver </a:t>
            </a:r>
            <a:r>
              <a:rPr lang="zh-CN" altLang="en-US" dirty="0">
                <a:latin typeface="微软雅黑" panose="020B0503020204020204" pitchFamily="34" charset="-122"/>
                <a:ea typeface="微软雅黑" panose="020B0503020204020204" pitchFamily="34" charset="-122"/>
              </a:rPr>
              <a:t>架构</a:t>
            </a:r>
            <a:endParaRPr lang="zh-CN" altLang="en-US"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spTree>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18491" y="308359"/>
            <a:ext cx="3953239" cy="482127"/>
          </a:xfrm>
        </p:spPr>
        <p:txBody>
          <a:bodyPr>
            <a:noAutofit/>
          </a:bodyPr>
          <a:lstStyle/>
          <a:p>
            <a:pPr>
              <a:spcAft>
                <a:spcPts val="0"/>
              </a:spcAft>
            </a:pPr>
            <a:r>
              <a:rPr lang="en-US" altLang="zh-CN" dirty="0">
                <a:latin typeface="微软雅黑" panose="020B0503020204020204" pitchFamily="34" charset="-122"/>
                <a:ea typeface="微软雅黑" panose="020B0503020204020204" pitchFamily="34" charset="-122"/>
              </a:rPr>
              <a:t>UI Object</a:t>
            </a:r>
            <a:endParaRPr lang="zh-CN" altLang="en-US" dirty="0">
              <a:latin typeface="微软雅黑" panose="020B0503020204020204" pitchFamily="34" charset="-122"/>
              <a:ea typeface="微软雅黑" panose="020B0503020204020204" pitchFamily="34" charset="-122"/>
            </a:endParaRPr>
          </a:p>
        </p:txBody>
      </p:sp>
      <p:pic>
        <p:nvPicPr>
          <p:cNvPr id="5" name="图片 4" descr="屏幕快照 2013-07-06 下午9.00.18.png">
            <a:hlinkClick r:id="rId1"/>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328" y="790486"/>
            <a:ext cx="7261344" cy="4127123"/>
          </a:xfrm>
          <a:prstGeom prst="rect">
            <a:avLst/>
          </a:prstGeom>
        </p:spPr>
      </p:pic>
    </p:spTree>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2061" y="182592"/>
            <a:ext cx="3953239" cy="712879"/>
          </a:xfrm>
        </p:spPr>
        <p:txBody>
          <a:bodyPr>
            <a:noAutofit/>
          </a:bodyPr>
          <a:lstStyle/>
          <a:p>
            <a:pPr>
              <a:spcAft>
                <a:spcPts val="0"/>
              </a:spcAft>
            </a:pPr>
            <a:r>
              <a:rPr lang="en-US" altLang="zh-CN" dirty="0">
                <a:latin typeface="微软雅黑" panose="020B0503020204020204" pitchFamily="34" charset="-122"/>
                <a:ea typeface="微软雅黑" panose="020B0503020204020204" pitchFamily="34" charset="-122"/>
              </a:rPr>
              <a:t>Page Objects</a:t>
            </a:r>
            <a:endParaRPr lang="zh-CN" altLang="en-US" dirty="0">
              <a:latin typeface="微软雅黑" panose="020B0503020204020204" pitchFamily="34" charset="-122"/>
              <a:ea typeface="微软雅黑" panose="020B0503020204020204" pitchFamily="34" charset="-122"/>
            </a:endParaRPr>
          </a:p>
        </p:txBody>
      </p:sp>
      <p:pic>
        <p:nvPicPr>
          <p:cNvPr id="2" name="图片 1" descr="屏幕快照 2013-07-27 下午9.37.14.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241" y="955925"/>
            <a:ext cx="7041517" cy="3758818"/>
          </a:xfrm>
          <a:prstGeom prst="rect">
            <a:avLst/>
          </a:prstGeom>
        </p:spPr>
      </p:pic>
      <p:sp>
        <p:nvSpPr>
          <p:cNvPr id="4" name="矩形 3"/>
          <p:cNvSpPr/>
          <p:nvPr/>
        </p:nvSpPr>
        <p:spPr>
          <a:xfrm>
            <a:off x="2044519" y="4775197"/>
            <a:ext cx="3888432" cy="284480"/>
          </a:xfrm>
          <a:prstGeom prst="rect">
            <a:avLst/>
          </a:prstGeom>
        </p:spPr>
        <p:txBody>
          <a:bodyPr wrap="square">
            <a:spAutoFit/>
          </a:bodyPr>
          <a:lstStyle/>
          <a:p>
            <a:pPr>
              <a:spcAft>
                <a:spcPts val="0"/>
              </a:spcAft>
            </a:pPr>
            <a:r>
              <a:rPr lang="en-US" altLang="zh-CN" sz="1260" dirty="0">
                <a:hlinkClick r:id="rId2"/>
              </a:rPr>
              <a:t>http://code.google.com/p/selenium/wiki/PageObjects</a:t>
            </a:r>
            <a:r>
              <a:rPr lang="zh-CN" altLang="en-US" sz="1260" dirty="0"/>
              <a:t> </a:t>
            </a:r>
            <a:endParaRPr lang="zh-CN" altLang="en-US" sz="1260" dirty="0"/>
          </a:p>
        </p:txBody>
      </p:sp>
    </p:spTree>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66510" y="146878"/>
            <a:ext cx="3953239" cy="712879"/>
          </a:xfrm>
        </p:spPr>
        <p:txBody>
          <a:bodyPr>
            <a:noAutofit/>
          </a:bodyPr>
          <a:lstStyle/>
          <a:p>
            <a:pPr>
              <a:spcAft>
                <a:spcPts val="0"/>
              </a:spcAft>
            </a:pPr>
            <a:r>
              <a:rPr lang="en-US" altLang="zh-CN" dirty="0" err="1">
                <a:latin typeface="微软雅黑" panose="020B0503020204020204" pitchFamily="34" charset="-122"/>
                <a:ea typeface="微软雅黑" panose="020B0503020204020204" pitchFamily="34" charset="-122"/>
              </a:rPr>
              <a:t>PageFactory</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109327" y="4710390"/>
            <a:ext cx="6010639" cy="284480"/>
          </a:xfrm>
          <a:prstGeom prst="rect">
            <a:avLst/>
          </a:prstGeom>
        </p:spPr>
        <p:txBody>
          <a:bodyPr wrap="square">
            <a:spAutoFit/>
          </a:bodyPr>
          <a:lstStyle/>
          <a:p>
            <a:pPr algn="ctr">
              <a:spcAft>
                <a:spcPts val="0"/>
              </a:spcAft>
            </a:pPr>
            <a:r>
              <a:rPr lang="en-US" altLang="zh-CN" sz="1260" dirty="0">
                <a:hlinkClick r:id="rId1"/>
              </a:rPr>
              <a:t>http://code.google.com/p/selenium/wiki/PageFactory</a:t>
            </a:r>
            <a:r>
              <a:rPr lang="zh-CN" altLang="en-US" sz="1260" dirty="0"/>
              <a:t> </a:t>
            </a:r>
            <a:endParaRPr lang="zh-CN" altLang="en-US" sz="1260" dirty="0"/>
          </a:p>
        </p:txBody>
      </p:sp>
      <p:pic>
        <p:nvPicPr>
          <p:cNvPr id="9" name="图片 8" descr="屏幕快照 2013-07-27 下午9.51.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48" y="859757"/>
            <a:ext cx="5322399" cy="3086658"/>
          </a:xfrm>
          <a:prstGeom prst="rect">
            <a:avLst/>
          </a:prstGeom>
        </p:spPr>
      </p:pic>
      <p:pic>
        <p:nvPicPr>
          <p:cNvPr id="10" name="图片 9" descr="屏幕快照 2013-07-27 下午9.51.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461" y="2247714"/>
            <a:ext cx="4374972" cy="2518261"/>
          </a:xfrm>
          <a:prstGeom prst="rect">
            <a:avLst/>
          </a:prstGeom>
          <a:effectLst>
            <a:glow rad="101600">
              <a:schemeClr val="accent6">
                <a:lumMod val="20000"/>
                <a:lumOff val="80000"/>
                <a:alpha val="75000"/>
              </a:schemeClr>
            </a:glow>
            <a:softEdge rad="25400"/>
          </a:effec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360" y="293500"/>
            <a:ext cx="7338557" cy="600799"/>
          </a:xfrm>
        </p:spPr>
        <p:txBody>
          <a:bodyPr>
            <a:normAutofit/>
          </a:bodyPr>
          <a:lstStyle/>
          <a:p>
            <a:pPr>
              <a:spcAft>
                <a:spcPts val="0"/>
              </a:spcAft>
            </a:pPr>
            <a:r>
              <a:rPr lang="zh-CN" altLang="zh-CN"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Cypress</a:t>
            </a:r>
            <a:r>
              <a:rPr lang="zh-CN" altLang="zh-CN"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UI</a:t>
            </a:r>
            <a:r>
              <a:rPr lang="zh-CN" altLang="zh-CN" dirty="0">
                <a:latin typeface="微软雅黑" panose="020B0503020204020204" pitchFamily="34" charset="-122"/>
                <a:ea typeface="微软雅黑" panose="020B0503020204020204" pitchFamily="34" charset="-122"/>
              </a:rPr>
              <a:t>自动化测试</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51230" y="987890"/>
            <a:ext cx="8641540" cy="3322853"/>
          </a:xfrm>
          <a:prstGeom prst="rect">
            <a:avLst/>
          </a:prstGeom>
        </p:spPr>
      </p:pic>
      <p:sp>
        <p:nvSpPr>
          <p:cNvPr id="4" name="文本框 3"/>
          <p:cNvSpPr txBox="1"/>
          <p:nvPr/>
        </p:nvSpPr>
        <p:spPr>
          <a:xfrm>
            <a:off x="3805084" y="4096557"/>
            <a:ext cx="2576052" cy="306705"/>
          </a:xfrm>
          <a:prstGeom prst="rect">
            <a:avLst/>
          </a:prstGeom>
          <a:noFill/>
        </p:spPr>
        <p:txBody>
          <a:bodyPr wrap="square">
            <a:spAutoFit/>
          </a:bodyPr>
          <a:lstStyle/>
          <a:p>
            <a:pPr algn="ctr">
              <a:spcAft>
                <a:spcPts val="0"/>
              </a:spcAft>
            </a:pPr>
            <a:r>
              <a:rPr lang="zh-CN" altLang="en-US" sz="1400" dirty="0">
                <a:hlinkClick r:id="rId2"/>
              </a:rPr>
              <a:t>https://www.cypress.io/</a:t>
            </a:r>
            <a:r>
              <a:rPr lang="zh-CN" altLang="en-US" sz="1400" dirty="0"/>
              <a:t> </a:t>
            </a:r>
            <a:endParaRPr lang="zh-CN" altLang="en-US" sz="1400" dirty="0"/>
          </a:p>
        </p:txBody>
      </p:sp>
    </p:spTree>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en-US" altLang="zh-CN" dirty="0">
                <a:latin typeface="微软雅黑" panose="020B0503020204020204" pitchFamily="34" charset="-122"/>
                <a:ea typeface="微软雅黑" panose="020B0503020204020204" pitchFamily="34" charset="-122"/>
              </a:rPr>
              <a:t>Cypress</a:t>
            </a:r>
            <a:r>
              <a:rPr lang="zh-CN" altLang="en-US" dirty="0">
                <a:latin typeface="微软雅黑" panose="020B0503020204020204" pitchFamily="34" charset="-122"/>
                <a:ea typeface="微软雅黑" panose="020B0503020204020204" pitchFamily="34" charset="-122"/>
              </a:rPr>
              <a:t> 架构</a:t>
            </a:r>
            <a:endParaRPr kumimoji="1" lang="zh-CN" altLang="en-US" dirty="0"/>
          </a:p>
        </p:txBody>
      </p:sp>
      <p:pic>
        <p:nvPicPr>
          <p:cNvPr id="5" name="图片 4"/>
          <p:cNvPicPr>
            <a:picLocks noChangeAspect="1"/>
          </p:cNvPicPr>
          <p:nvPr/>
        </p:nvPicPr>
        <p:blipFill>
          <a:blip r:embed="rId1"/>
          <a:stretch>
            <a:fillRect/>
          </a:stretch>
        </p:blipFill>
        <p:spPr>
          <a:xfrm>
            <a:off x="617006" y="975088"/>
            <a:ext cx="8144513" cy="3474992"/>
          </a:xfrm>
          <a:prstGeom prst="rect">
            <a:avLst/>
          </a:prstGeom>
        </p:spPr>
      </p:pic>
    </p:spTree>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安装和使用简单</a:t>
            </a:r>
            <a:endParaRPr kumimoji="1" lang="zh-CN" altLang="en-US" dirty="0"/>
          </a:p>
        </p:txBody>
      </p:sp>
      <p:sp>
        <p:nvSpPr>
          <p:cNvPr id="7" name="文本框 6"/>
          <p:cNvSpPr txBox="1"/>
          <p:nvPr/>
        </p:nvSpPr>
        <p:spPr>
          <a:xfrm>
            <a:off x="1373918" y="1793183"/>
            <a:ext cx="4525437" cy="275590"/>
          </a:xfrm>
          <a:prstGeom prst="rect">
            <a:avLst/>
          </a:prstGeom>
          <a:noFill/>
        </p:spPr>
        <p:txBody>
          <a:bodyPr wrap="square">
            <a:spAutoFit/>
          </a:bodyPr>
          <a:lstStyle/>
          <a:p>
            <a:pPr>
              <a:spcAft>
                <a:spcPts val="0"/>
              </a:spcAft>
            </a:pPr>
            <a:r>
              <a:rPr lang="zh-CN" altLang="en-US" sz="1200" dirty="0">
                <a:hlinkClick r:id="rId1"/>
              </a:rPr>
              <a:t>https://docs.cypress.io/_nuxt/videos/installing-cli.3465fe6.mp4</a:t>
            </a:r>
            <a:r>
              <a:rPr lang="zh-CN" altLang="en-US" sz="1200" dirty="0"/>
              <a:t> </a:t>
            </a:r>
            <a:endParaRPr lang="zh-CN" altLang="en-US" sz="1200" dirty="0"/>
          </a:p>
        </p:txBody>
      </p:sp>
      <p:sp>
        <p:nvSpPr>
          <p:cNvPr id="8" name="文本框 7"/>
          <p:cNvSpPr txBox="1"/>
          <p:nvPr/>
        </p:nvSpPr>
        <p:spPr>
          <a:xfrm>
            <a:off x="727587" y="1735898"/>
            <a:ext cx="640080" cy="368300"/>
          </a:xfrm>
          <a:prstGeom prst="rect">
            <a:avLst/>
          </a:prstGeom>
          <a:noFill/>
        </p:spPr>
        <p:txBody>
          <a:bodyPr wrap="none" rtlCol="0">
            <a:spAutoFit/>
          </a:bodyPr>
          <a:lstStyle/>
          <a:p>
            <a:pPr>
              <a:spcAft>
                <a:spcPts val="0"/>
              </a:spcAft>
            </a:pPr>
            <a:r>
              <a:rPr kumimoji="1" lang="zh-CN" altLang="en-US" dirty="0">
                <a:latin typeface="微软雅黑" panose="020B0503020204020204" pitchFamily="34" charset="-122"/>
                <a:ea typeface="微软雅黑" panose="020B0503020204020204" pitchFamily="34" charset="-122"/>
              </a:rPr>
              <a:t>安装</a:t>
            </a:r>
            <a:endParaRPr kumimoji="1"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766916" y="1041065"/>
            <a:ext cx="3215149" cy="645160"/>
          </a:xfrm>
          <a:prstGeom prst="rect">
            <a:avLst/>
          </a:prstGeom>
          <a:solidFill>
            <a:schemeClr val="bg1">
              <a:lumMod val="50000"/>
            </a:schemeClr>
          </a:solidFill>
        </p:spPr>
        <p:txBody>
          <a:bodyPr wrap="square">
            <a:spAutoFit/>
          </a:bodyPr>
          <a:lstStyle/>
          <a:p>
            <a:pPr>
              <a:spcAft>
                <a:spcPts val="0"/>
              </a:spcAft>
            </a:pPr>
            <a:r>
              <a:rPr lang="en-GB" altLang="zh-CN" dirty="0">
                <a:solidFill>
                  <a:srgbClr val="F2FF00"/>
                </a:solidFill>
                <a:effectLst/>
              </a:rPr>
              <a:t>cd</a:t>
            </a:r>
            <a:r>
              <a:rPr lang="en-GB" altLang="zh-CN" dirty="0"/>
              <a:t> /your/project/path</a:t>
            </a:r>
            <a:endParaRPr lang="en-GB" altLang="zh-CN" dirty="0"/>
          </a:p>
          <a:p>
            <a:pPr>
              <a:spcBef>
                <a:spcPts val="0"/>
              </a:spcBef>
            </a:pPr>
            <a:r>
              <a:rPr lang="en-GB" altLang="zh-CN" dirty="0" err="1">
                <a:solidFill>
                  <a:srgbClr val="C792EA"/>
                </a:solidFill>
                <a:effectLst/>
              </a:rPr>
              <a:t>npm</a:t>
            </a:r>
            <a:r>
              <a:rPr lang="en-GB" altLang="zh-CN" dirty="0"/>
              <a:t> </a:t>
            </a:r>
            <a:r>
              <a:rPr lang="en-GB" altLang="zh-CN" dirty="0">
                <a:solidFill>
                  <a:srgbClr val="C792EA"/>
                </a:solidFill>
                <a:effectLst/>
              </a:rPr>
              <a:t>install</a:t>
            </a:r>
            <a:r>
              <a:rPr lang="en-GB" altLang="zh-CN" dirty="0"/>
              <a:t> cypress --save-dev</a:t>
            </a:r>
            <a:endParaRPr lang="zh-CN" altLang="en-US" dirty="0"/>
          </a:p>
        </p:txBody>
      </p:sp>
      <p:grpSp>
        <p:nvGrpSpPr>
          <p:cNvPr id="14" name="组合 13"/>
          <p:cNvGrpSpPr/>
          <p:nvPr/>
        </p:nvGrpSpPr>
        <p:grpSpPr>
          <a:xfrm>
            <a:off x="703006" y="2171667"/>
            <a:ext cx="7332468" cy="2509417"/>
            <a:chOff x="703006" y="2171667"/>
            <a:chExt cx="7332468" cy="2509417"/>
          </a:xfrm>
        </p:grpSpPr>
        <p:pic>
          <p:nvPicPr>
            <p:cNvPr id="13" name="图片 12"/>
            <p:cNvPicPr>
              <a:picLocks noChangeAspect="1"/>
            </p:cNvPicPr>
            <p:nvPr/>
          </p:nvPicPr>
          <p:blipFill>
            <a:blip r:embed="rId2"/>
            <a:stretch>
              <a:fillRect/>
            </a:stretch>
          </p:blipFill>
          <p:spPr>
            <a:xfrm>
              <a:off x="3763235" y="2356333"/>
              <a:ext cx="4272239" cy="2324751"/>
            </a:xfrm>
            <a:prstGeom prst="rect">
              <a:avLst/>
            </a:prstGeom>
          </p:spPr>
        </p:pic>
        <p:sp>
          <p:nvSpPr>
            <p:cNvPr id="5" name="文本框 4"/>
            <p:cNvSpPr txBox="1"/>
            <p:nvPr/>
          </p:nvSpPr>
          <p:spPr>
            <a:xfrm>
              <a:off x="703006" y="2668247"/>
              <a:ext cx="3165987" cy="369332"/>
            </a:xfrm>
            <a:prstGeom prst="rect">
              <a:avLst/>
            </a:prstGeom>
            <a:noFill/>
          </p:spPr>
          <p:txBody>
            <a:bodyPr wrap="square">
              <a:spAutoFit/>
            </a:bodyPr>
            <a:lstStyle/>
            <a:p>
              <a:r>
                <a:rPr lang="zh-CN" altLang="en-US" dirty="0">
                  <a:hlinkClick r:id="rId3"/>
                </a:rPr>
                <a:t>https://docs.cypress.io/guides</a:t>
              </a:r>
              <a:r>
                <a:rPr lang="zh-CN" altLang="en-US" dirty="0"/>
                <a:t> </a:t>
              </a:r>
              <a:endParaRPr lang="zh-CN" altLang="en-US" dirty="0"/>
            </a:p>
          </p:txBody>
        </p:sp>
        <p:sp>
          <p:nvSpPr>
            <p:cNvPr id="11" name="文本框 10"/>
            <p:cNvSpPr txBox="1"/>
            <p:nvPr/>
          </p:nvSpPr>
          <p:spPr>
            <a:xfrm>
              <a:off x="703006" y="2171667"/>
              <a:ext cx="2873031"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打开： </a:t>
              </a:r>
              <a:r>
                <a:rPr lang="en-GB" altLang="zh-CN" dirty="0" err="1">
                  <a:latin typeface="微软雅黑" panose="020B0503020204020204" pitchFamily="34" charset="-122"/>
                  <a:ea typeface="微软雅黑" panose="020B0503020204020204" pitchFamily="34" charset="-122"/>
                </a:rPr>
                <a:t>npx</a:t>
              </a:r>
              <a:r>
                <a:rPr lang="en-GB" altLang="zh-CN" dirty="0">
                  <a:latin typeface="微软雅黑" panose="020B0503020204020204" pitchFamily="34" charset="-122"/>
                  <a:ea typeface="微软雅黑" panose="020B0503020204020204" pitchFamily="34" charset="-122"/>
                </a:rPr>
                <a:t> cypress </a:t>
              </a:r>
              <a:r>
                <a:rPr lang="en-GB" altLang="zh-CN" dirty="0">
                  <a:solidFill>
                    <a:srgbClr val="C792EA"/>
                  </a:solidFill>
                  <a:effectLst/>
                  <a:latin typeface="微软雅黑" panose="020B0503020204020204" pitchFamily="34" charset="-122"/>
                  <a:ea typeface="微软雅黑" panose="020B0503020204020204" pitchFamily="34" charset="-122"/>
                </a:rPr>
                <a:t>open</a:t>
              </a:r>
              <a:endParaRPr kumimoji="1" lang="zh-CN" altLang="en-US" dirty="0">
                <a:latin typeface="微软雅黑" panose="020B0503020204020204" pitchFamily="34" charset="-122"/>
                <a:ea typeface="微软雅黑" panose="020B0503020204020204" pitchFamily="34" charset="-122"/>
              </a:endParaRPr>
            </a:p>
          </p:txBody>
        </p:sp>
      </p:grpSp>
      <p:pic>
        <p:nvPicPr>
          <p:cNvPr id="1026" name="Picture 2" descr="Cypress with the Create new empty spec button highlight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633" y="762051"/>
            <a:ext cx="6388333" cy="4551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new spec confirmation dia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4011" y="1518164"/>
            <a:ext cx="5383300" cy="30388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down)">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blinds(horizontal)">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blinds(horizontal)">
                                      <p:cBhvr>
                                        <p:cTn id="1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Cypress</a:t>
            </a:r>
            <a:r>
              <a:rPr kumimoji="1" lang="zh-CN" altLang="en-US" dirty="0"/>
              <a:t> 脚本</a:t>
            </a:r>
            <a:endParaRPr kumimoji="1" lang="zh-CN" altLang="en-US" dirty="0"/>
          </a:p>
        </p:txBody>
      </p:sp>
      <p:pic>
        <p:nvPicPr>
          <p:cNvPr id="5" name="图片 4"/>
          <p:cNvPicPr>
            <a:picLocks noChangeAspect="1"/>
          </p:cNvPicPr>
          <p:nvPr/>
        </p:nvPicPr>
        <p:blipFill>
          <a:blip r:embed="rId1"/>
          <a:stretch>
            <a:fillRect/>
          </a:stretch>
        </p:blipFill>
        <p:spPr>
          <a:xfrm>
            <a:off x="163286" y="891135"/>
            <a:ext cx="5435815" cy="3361229"/>
          </a:xfrm>
          <a:prstGeom prst="rect">
            <a:avLst/>
          </a:prstGeom>
        </p:spPr>
      </p:pic>
      <p:pic>
        <p:nvPicPr>
          <p:cNvPr id="7" name="图片 6"/>
          <p:cNvPicPr>
            <a:picLocks noChangeAspect="1"/>
          </p:cNvPicPr>
          <p:nvPr/>
        </p:nvPicPr>
        <p:blipFill>
          <a:blip r:embed="rId2"/>
          <a:stretch>
            <a:fillRect/>
          </a:stretch>
        </p:blipFill>
        <p:spPr>
          <a:xfrm>
            <a:off x="3544899" y="1356817"/>
            <a:ext cx="5435815" cy="3261489"/>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a:spcAft>
                <a:spcPts val="0"/>
              </a:spcAft>
            </a:pPr>
            <a:r>
              <a:rPr kumimoji="1" lang="zh-CN" altLang="en-US" dirty="0">
                <a:latin typeface="微软雅黑" panose="020B0503020204020204" pitchFamily="34" charset="-122"/>
                <a:ea typeface="微软雅黑" panose="020B0503020204020204" pitchFamily="34" charset="-122"/>
              </a:rPr>
              <a:t>功能测试方法与应用</a:t>
            </a:r>
            <a:r>
              <a:rPr kumimoji="1" lang="zh-CN" altLang="zh-CN" dirty="0">
                <a:latin typeface="微软雅黑" panose="020B0503020204020204" pitchFamily="34" charset="-122"/>
                <a:ea typeface="微软雅黑" panose="020B0503020204020204" pitchFamily="34" charset="-122"/>
              </a:rPr>
              <a:t> </a:t>
            </a:r>
            <a:endParaRPr kumimoji="1" lang="zh-CN" altLang="en-US"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973097" y="1222057"/>
            <a:ext cx="4218805" cy="269938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355600" lvl="0" indent="-355600">
              <a:lnSpc>
                <a:spcPct val="140000"/>
              </a:lnSpc>
              <a:spcBef>
                <a:spcPct val="20000"/>
              </a:spcBef>
              <a:spcAft>
                <a:spcPts val="0"/>
              </a:spcAft>
              <a:buClr>
                <a:srgbClr val="0070C0"/>
              </a:buClr>
              <a:buSzPct val="80000"/>
              <a:buFont typeface="Wingdings" panose="05000000000000000000" pitchFamily="2" charset="2"/>
              <a:buChar char="p"/>
              <a:defRPr/>
            </a:pPr>
            <a:r>
              <a:rPr lang="zh-CN" altLang="zh-CN" sz="2000" dirty="0">
                <a:solidFill>
                  <a:schemeClr val="tx1"/>
                </a:solidFill>
                <a:latin typeface="+mn-lt"/>
                <a:ea typeface="楷体" panose="02010609060101010101" charset="-122"/>
                <a:cs typeface="+mn-cs"/>
              </a:rPr>
              <a:t>功能测试要求和基本思路</a:t>
            </a:r>
            <a:endParaRPr lang="zh-CN" altLang="zh-CN" sz="2000" dirty="0">
              <a:solidFill>
                <a:schemeClr val="tx1"/>
              </a:solidFill>
              <a:latin typeface="+mn-lt"/>
              <a:ea typeface="楷体" panose="02010609060101010101" charset="-122"/>
              <a:cs typeface="+mn-cs"/>
            </a:endParaRPr>
          </a:p>
          <a:p>
            <a:pPr marL="355600" lvl="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zh-CN" sz="2000" dirty="0">
                <a:solidFill>
                  <a:schemeClr val="tx1"/>
                </a:solidFill>
                <a:latin typeface="+mn-lt"/>
                <a:ea typeface="楷体" panose="02010609060101010101" charset="-122"/>
                <a:cs typeface="+mn-cs"/>
              </a:rPr>
              <a:t>测试需求分析方法</a:t>
            </a:r>
            <a:endParaRPr lang="zh-CN" altLang="zh-CN" sz="2000" dirty="0">
              <a:solidFill>
                <a:schemeClr val="tx1"/>
              </a:solidFill>
              <a:latin typeface="+mn-lt"/>
              <a:ea typeface="楷体" panose="02010609060101010101" charset="-122"/>
              <a:cs typeface="+mn-cs"/>
            </a:endParaRPr>
          </a:p>
          <a:p>
            <a:pPr marL="355600" lvl="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zh-CN" sz="2000" dirty="0">
                <a:solidFill>
                  <a:schemeClr val="tx1"/>
                </a:solidFill>
                <a:latin typeface="+mn-lt"/>
                <a:ea typeface="楷体" panose="02010609060101010101" charset="-122"/>
                <a:cs typeface="+mn-cs"/>
              </a:rPr>
              <a:t>探索式测试及其测试实践</a:t>
            </a:r>
            <a:endParaRPr lang="zh-CN" altLang="zh-CN" sz="2000" dirty="0">
              <a:solidFill>
                <a:schemeClr val="tx1"/>
              </a:solidFill>
              <a:latin typeface="+mn-lt"/>
              <a:ea typeface="楷体" panose="02010609060101010101" charset="-122"/>
              <a:cs typeface="+mn-cs"/>
            </a:endParaRPr>
          </a:p>
          <a:p>
            <a:pPr marL="355600" lvl="0" indent="-355600">
              <a:lnSpc>
                <a:spcPct val="140000"/>
              </a:lnSpc>
              <a:spcBef>
                <a:spcPts val="20"/>
              </a:spcBef>
              <a:spcAft>
                <a:spcPts val="0"/>
              </a:spcAft>
              <a:buClr>
                <a:srgbClr val="0070C0"/>
              </a:buClr>
              <a:buSzPct val="80000"/>
              <a:buFont typeface="Wingdings" panose="05000000000000000000" pitchFamily="2" charset="2"/>
              <a:buChar char="p"/>
              <a:defRPr/>
            </a:pPr>
            <a:r>
              <a:rPr lang="en-US" altLang="zh-CN" sz="2000" dirty="0">
                <a:solidFill>
                  <a:schemeClr val="tx1"/>
                </a:solidFill>
                <a:latin typeface="+mn-lt"/>
                <a:ea typeface="楷体" panose="02010609060101010101" charset="-122"/>
                <a:cs typeface="+mn-cs"/>
              </a:rPr>
              <a:t>SBTM</a:t>
            </a:r>
            <a:endParaRPr lang="zh-CN" altLang="zh-CN" sz="2000" dirty="0">
              <a:solidFill>
                <a:schemeClr val="tx1"/>
              </a:solidFill>
              <a:latin typeface="+mn-lt"/>
              <a:ea typeface="楷体" panose="02010609060101010101" charset="-122"/>
              <a:cs typeface="+mn-cs"/>
            </a:endParaRPr>
          </a:p>
          <a:p>
            <a:pPr marL="355600" lvl="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zh-CN" sz="2000" dirty="0">
                <a:solidFill>
                  <a:schemeClr val="tx1"/>
                </a:solidFill>
                <a:latin typeface="+mn-lt"/>
                <a:ea typeface="楷体" panose="02010609060101010101" charset="-122"/>
                <a:cs typeface="+mn-cs"/>
              </a:rPr>
              <a:t>回归测试及其策略</a:t>
            </a:r>
            <a:endParaRPr lang="zh-CN" altLang="zh-CN" sz="2000" dirty="0">
              <a:solidFill>
                <a:schemeClr val="tx1"/>
              </a:solidFill>
              <a:latin typeface="+mn-lt"/>
              <a:ea typeface="楷体" panose="02010609060101010101" charset="-122"/>
              <a:cs typeface="+mn-cs"/>
            </a:endParaRPr>
          </a:p>
          <a:p>
            <a:pPr marL="355600" lvl="0" indent="-355600">
              <a:lnSpc>
                <a:spcPct val="140000"/>
              </a:lnSpc>
              <a:spcBef>
                <a:spcPts val="20"/>
              </a:spcBef>
              <a:buClr>
                <a:srgbClr val="0070C0"/>
              </a:buClr>
              <a:buSzPct val="80000"/>
              <a:buFont typeface="Wingdings" panose="05000000000000000000" pitchFamily="2" charset="2"/>
              <a:buChar char="p"/>
              <a:defRPr/>
            </a:pPr>
            <a:r>
              <a:rPr lang="zh-CN" altLang="zh-CN" sz="2000" dirty="0">
                <a:solidFill>
                  <a:schemeClr val="tx1"/>
                </a:solidFill>
                <a:latin typeface="+mn-lt"/>
                <a:ea typeface="楷体" panose="02010609060101010101" charset="-122"/>
                <a:cs typeface="+mn-cs"/>
              </a:rPr>
              <a:t>精准测试</a:t>
            </a:r>
            <a:endParaRPr lang="zh-CN" altLang="zh-CN" sz="2000" dirty="0">
              <a:solidFill>
                <a:schemeClr val="tx1"/>
              </a:solidFill>
              <a:latin typeface="+mn-lt"/>
              <a:ea typeface="楷体" panose="02010609060101010101" charset="-122"/>
              <a:cs typeface="+mn-cs"/>
            </a:endParaRPr>
          </a:p>
        </p:txBody>
      </p:sp>
      <p:pic>
        <p:nvPicPr>
          <p:cNvPr id="1026"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91902" y="1097275"/>
            <a:ext cx="3282673" cy="32485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Cypress</a:t>
            </a:r>
            <a:r>
              <a:rPr kumimoji="1" lang="zh-CN" altLang="en-US" dirty="0"/>
              <a:t>执行</a:t>
            </a:r>
            <a:endParaRPr kumimoji="1" lang="zh-CN" altLang="en-US" dirty="0"/>
          </a:p>
        </p:txBody>
      </p:sp>
      <p:pic>
        <p:nvPicPr>
          <p:cNvPr id="5" name="图片 4"/>
          <p:cNvPicPr>
            <a:picLocks noChangeAspect="1"/>
          </p:cNvPicPr>
          <p:nvPr/>
        </p:nvPicPr>
        <p:blipFill>
          <a:blip r:embed="rId1"/>
          <a:stretch>
            <a:fillRect/>
          </a:stretch>
        </p:blipFill>
        <p:spPr>
          <a:xfrm>
            <a:off x="705138" y="773316"/>
            <a:ext cx="7126578" cy="4260800"/>
          </a:xfrm>
          <a:prstGeom prst="rect">
            <a:avLst/>
          </a:prstGeom>
        </p:spPr>
      </p:pic>
    </p:spTree>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410" name="Rectangle 2"/>
          <p:cNvSpPr>
            <a:spLocks noGrp="1" noChangeArrowheads="1"/>
          </p:cNvSpPr>
          <p:nvPr>
            <p:ph type="title"/>
          </p:nvPr>
        </p:nvSpPr>
        <p:spPr>
          <a:xfrm>
            <a:off x="457199" y="319023"/>
            <a:ext cx="7192587" cy="459417"/>
          </a:xfrm>
          <a:noFill/>
        </p:spPr>
        <p:txBody>
          <a:bodyPr>
            <a:noAutofit/>
          </a:bodyPr>
          <a:lstStyle/>
          <a:p>
            <a:pPr>
              <a:spcAft>
                <a:spcPts val="0"/>
              </a:spcAft>
            </a:pPr>
            <a:r>
              <a:rPr lang="en-US" altLang="zh-CN" dirty="0"/>
              <a:t>Android App UI</a:t>
            </a:r>
            <a:r>
              <a:rPr lang="zh-CN" altLang="en-US" dirty="0"/>
              <a:t>自动化测试</a:t>
            </a:r>
            <a:endParaRPr lang="zh-CN" altLang="en-US" dirty="0"/>
          </a:p>
        </p:txBody>
      </p:sp>
      <p:pic>
        <p:nvPicPr>
          <p:cNvPr id="3" name="图片 2" descr="robotium1.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40860" y="3192587"/>
            <a:ext cx="2134383" cy="643703"/>
          </a:xfrm>
          <a:prstGeom prst="rect">
            <a:avLst/>
          </a:prstGeom>
        </p:spPr>
      </p:pic>
      <p:pic>
        <p:nvPicPr>
          <p:cNvPr id="8" name="图片 7" descr="屏幕快照 2017-02-03 下午4.34.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6379" y="3192587"/>
            <a:ext cx="1239724" cy="529087"/>
          </a:xfrm>
          <a:prstGeom prst="rect">
            <a:avLst/>
          </a:prstGeom>
        </p:spPr>
      </p:pic>
      <p:sp>
        <p:nvSpPr>
          <p:cNvPr id="6" name="矩形 5"/>
          <p:cNvSpPr/>
          <p:nvPr/>
        </p:nvSpPr>
        <p:spPr>
          <a:xfrm>
            <a:off x="683294" y="1190100"/>
            <a:ext cx="4457566" cy="3189605"/>
          </a:xfrm>
          <a:prstGeom prst="rect">
            <a:avLst/>
          </a:prstGeom>
        </p:spPr>
        <p:txBody>
          <a:bodyPr wrap="square">
            <a:spAutoFit/>
          </a:bodyPr>
          <a:lstStyle/>
          <a:p>
            <a:pPr indent="-308610">
              <a:lnSpc>
                <a:spcPct val="140000"/>
              </a:lnSpc>
              <a:spcBef>
                <a:spcPct val="0"/>
              </a:spcBef>
              <a:spcAft>
                <a:spcPts val="0"/>
              </a:spcAft>
              <a:buClr>
                <a:schemeClr val="accent1"/>
              </a:buClr>
              <a:buSzPct val="75000"/>
              <a:buFont typeface="Wingdings" panose="05000000000000000000" charset="0"/>
              <a:buChar char="p"/>
            </a:pPr>
            <a:r>
              <a:rPr lang="en-US" altLang="zh-CN" dirty="0">
                <a:latin typeface="Arial" panose="020B0604020202020204"/>
                <a:ea typeface="楷体" panose="02010609060101010101" charset="-122"/>
                <a:cs typeface="Arial" panose="020B0604020202020204"/>
              </a:rPr>
              <a:t>Robotium </a:t>
            </a:r>
            <a:r>
              <a:rPr lang="zh-CN" altLang="zh-CN" dirty="0">
                <a:latin typeface="Arial" panose="020B0604020202020204"/>
                <a:ea typeface="楷体" panose="02010609060101010101" charset="-122"/>
                <a:cs typeface="Arial" panose="020B0604020202020204"/>
              </a:rPr>
              <a:t>（</a:t>
            </a:r>
            <a:r>
              <a:rPr lang="en-US" altLang="zh-CN" dirty="0">
                <a:latin typeface="Arial" panose="020B0604020202020204"/>
                <a:ea typeface="楷体" panose="02010609060101010101" charset="-122"/>
                <a:cs typeface="Arial" panose="020B0604020202020204"/>
              </a:rPr>
              <a:t>native/web)</a:t>
            </a:r>
            <a:endParaRPr lang="zh-CN" altLang="zh-CN" dirty="0">
              <a:latin typeface="Arial" panose="020B0604020202020204"/>
              <a:ea typeface="楷体" panose="02010609060101010101" charset="-122"/>
              <a:cs typeface="Arial" panose="020B0604020202020204"/>
            </a:endParaRPr>
          </a:p>
          <a:p>
            <a:pPr indent="-308610">
              <a:lnSpc>
                <a:spcPct val="140000"/>
              </a:lnSpc>
              <a:spcBef>
                <a:spcPts val="0"/>
              </a:spcBef>
              <a:spcAft>
                <a:spcPts val="0"/>
              </a:spcAft>
              <a:buClr>
                <a:schemeClr val="accent1"/>
              </a:buClr>
              <a:buSzPct val="75000"/>
              <a:buFont typeface="Wingdings" panose="05000000000000000000" charset="0"/>
              <a:buChar char="p"/>
            </a:pPr>
            <a:r>
              <a:rPr lang="en-US" altLang="zh-CN" dirty="0" err="1">
                <a:latin typeface="Arial" panose="020B0604020202020204"/>
                <a:ea typeface="楷体" panose="02010609060101010101" charset="-122"/>
                <a:cs typeface="Arial" panose="020B0604020202020204"/>
              </a:rPr>
              <a:t>UIAutomator</a:t>
            </a:r>
            <a:endParaRPr lang="zh-CN" altLang="zh-CN" dirty="0">
              <a:latin typeface="Arial" panose="020B0604020202020204"/>
              <a:ea typeface="楷体" panose="02010609060101010101" charset="-122"/>
              <a:cs typeface="Arial" panose="020B0604020202020204"/>
            </a:endParaRPr>
          </a:p>
          <a:p>
            <a:pPr indent="-308610">
              <a:lnSpc>
                <a:spcPct val="140000"/>
              </a:lnSpc>
              <a:spcBef>
                <a:spcPts val="0"/>
              </a:spcBef>
              <a:spcAft>
                <a:spcPts val="0"/>
              </a:spcAft>
              <a:buClr>
                <a:schemeClr val="accent1"/>
              </a:buClr>
              <a:buSzPct val="75000"/>
              <a:buFont typeface="Wingdings" panose="05000000000000000000" charset="0"/>
              <a:buChar char="p"/>
            </a:pPr>
            <a:r>
              <a:rPr lang="en-US" altLang="zh-CN" dirty="0" err="1">
                <a:latin typeface="Arial" panose="020B0604020202020204"/>
                <a:ea typeface="楷体" panose="02010609060101010101" charset="-122"/>
                <a:cs typeface="Arial" panose="020B0604020202020204"/>
              </a:rPr>
              <a:t>MonkeyRunner</a:t>
            </a:r>
            <a:r>
              <a:rPr lang="en-US" altLang="zh-CN" dirty="0">
                <a:latin typeface="Arial" panose="020B0604020202020204"/>
                <a:ea typeface="楷体" panose="02010609060101010101" charset="-122"/>
                <a:cs typeface="Arial" panose="020B0604020202020204"/>
              </a:rPr>
              <a:t> </a:t>
            </a:r>
            <a:r>
              <a:rPr lang="zh-CN" altLang="zh-CN" dirty="0">
                <a:latin typeface="Arial" panose="020B0604020202020204"/>
                <a:ea typeface="楷体" panose="02010609060101010101" charset="-122"/>
                <a:cs typeface="Arial" panose="020B0604020202020204"/>
              </a:rPr>
              <a:t>（</a:t>
            </a:r>
            <a:r>
              <a:rPr lang="en-US" altLang="zh-CN" dirty="0">
                <a:latin typeface="Arial" panose="020B0604020202020204"/>
                <a:ea typeface="楷体" panose="02010609060101010101" charset="-122"/>
                <a:cs typeface="Arial" panose="020B0604020202020204"/>
              </a:rPr>
              <a:t>Android SDK tool</a:t>
            </a:r>
            <a:r>
              <a:rPr lang="zh-CN" altLang="zh-CN" dirty="0">
                <a:latin typeface="Arial" panose="020B0604020202020204"/>
                <a:ea typeface="楷体" panose="02010609060101010101" charset="-122"/>
                <a:cs typeface="Arial" panose="020B0604020202020204"/>
              </a:rPr>
              <a:t>）</a:t>
            </a:r>
            <a:endParaRPr lang="zh-CN" altLang="zh-CN" dirty="0">
              <a:latin typeface="Arial" panose="020B0604020202020204"/>
              <a:ea typeface="楷体" panose="02010609060101010101" charset="-122"/>
              <a:cs typeface="Arial" panose="020B0604020202020204"/>
            </a:endParaRPr>
          </a:p>
          <a:p>
            <a:pPr indent="-308610">
              <a:lnSpc>
                <a:spcPct val="140000"/>
              </a:lnSpc>
              <a:spcBef>
                <a:spcPts val="0"/>
              </a:spcBef>
              <a:spcAft>
                <a:spcPts val="0"/>
              </a:spcAft>
              <a:buClr>
                <a:schemeClr val="accent1"/>
              </a:buClr>
              <a:buSzPct val="75000"/>
              <a:buFont typeface="Wingdings" panose="05000000000000000000" charset="0"/>
              <a:buChar char="p"/>
            </a:pPr>
            <a:r>
              <a:rPr lang="en-US" altLang="zh-CN" dirty="0">
                <a:latin typeface="Arial" panose="020B0604020202020204"/>
                <a:ea typeface="楷体" panose="02010609060101010101" charset="-122"/>
                <a:cs typeface="Arial" panose="020B0604020202020204"/>
              </a:rPr>
              <a:t>Appium</a:t>
            </a:r>
            <a:endParaRPr lang="en-US" altLang="zh-CN" dirty="0">
              <a:latin typeface="Arial" panose="020B0604020202020204"/>
              <a:ea typeface="楷体" panose="02010609060101010101" charset="-122"/>
              <a:cs typeface="Arial" panose="020B0604020202020204"/>
            </a:endParaRPr>
          </a:p>
          <a:p>
            <a:pPr indent="-308610">
              <a:lnSpc>
                <a:spcPct val="140000"/>
              </a:lnSpc>
              <a:spcBef>
                <a:spcPts val="0"/>
              </a:spcBef>
              <a:spcAft>
                <a:spcPts val="0"/>
              </a:spcAft>
              <a:buClr>
                <a:schemeClr val="accent1"/>
              </a:buClr>
              <a:buSzPct val="75000"/>
              <a:buFont typeface="Wingdings" panose="05000000000000000000" charset="0"/>
              <a:buChar char="p"/>
            </a:pPr>
            <a:r>
              <a:rPr lang="en-US" altLang="zh-CN" dirty="0">
                <a:latin typeface="Arial" panose="020B0604020202020204"/>
                <a:ea typeface="楷体" panose="02010609060101010101" charset="-122"/>
                <a:cs typeface="Arial" panose="020B0604020202020204"/>
              </a:rPr>
              <a:t>Espresso</a:t>
            </a:r>
            <a:endParaRPr lang="zh-CN" altLang="zh-CN" dirty="0">
              <a:latin typeface="Arial" panose="020B0604020202020204"/>
              <a:ea typeface="楷体" panose="02010609060101010101" charset="-122"/>
              <a:cs typeface="Arial" panose="020B0604020202020204"/>
            </a:endParaRPr>
          </a:p>
          <a:p>
            <a:pPr indent="-308610">
              <a:lnSpc>
                <a:spcPct val="140000"/>
              </a:lnSpc>
              <a:spcBef>
                <a:spcPts val="0"/>
              </a:spcBef>
              <a:spcAft>
                <a:spcPts val="0"/>
              </a:spcAft>
              <a:buClr>
                <a:schemeClr val="accent1"/>
              </a:buClr>
              <a:buSzPct val="75000"/>
              <a:buFont typeface="Wingdings" panose="05000000000000000000" charset="0"/>
              <a:buChar char="p"/>
            </a:pPr>
            <a:r>
              <a:rPr lang="en-US" altLang="zh-CN" dirty="0" err="1">
                <a:latin typeface="Arial" panose="020B0604020202020204"/>
                <a:ea typeface="楷体" panose="02010609060101010101" charset="-122"/>
                <a:cs typeface="Arial" panose="020B0604020202020204"/>
              </a:rPr>
              <a:t>Selendroid</a:t>
            </a:r>
            <a:r>
              <a:rPr lang="en-US" altLang="zh-CN" dirty="0">
                <a:latin typeface="Arial" panose="020B0604020202020204"/>
                <a:ea typeface="楷体" panose="02010609060101010101" charset="-122"/>
                <a:cs typeface="Arial" panose="020B0604020202020204"/>
              </a:rPr>
              <a:t> </a:t>
            </a:r>
            <a:r>
              <a:rPr lang="zh-CN" altLang="zh-CN" dirty="0">
                <a:latin typeface="Arial" panose="020B0604020202020204"/>
                <a:ea typeface="楷体" panose="02010609060101010101" charset="-122"/>
                <a:cs typeface="Arial" panose="020B0604020202020204"/>
              </a:rPr>
              <a:t>（</a:t>
            </a:r>
            <a:r>
              <a:rPr lang="en-US" altLang="zh-CN" dirty="0">
                <a:latin typeface="Arial" panose="020B0604020202020204"/>
                <a:ea typeface="楷体" panose="02010609060101010101" charset="-122"/>
                <a:cs typeface="Arial" panose="020B0604020202020204"/>
              </a:rPr>
              <a:t>native</a:t>
            </a:r>
            <a:r>
              <a:rPr lang="zh-CN" altLang="zh-CN" dirty="0">
                <a:latin typeface="Arial" panose="020B0604020202020204"/>
                <a:ea typeface="楷体" panose="02010609060101010101" charset="-122"/>
                <a:cs typeface="Arial" panose="020B0604020202020204"/>
              </a:rPr>
              <a:t>）</a:t>
            </a:r>
            <a:endParaRPr lang="zh-CN" altLang="zh-CN" dirty="0">
              <a:latin typeface="Arial" panose="020B0604020202020204"/>
              <a:ea typeface="楷体" panose="02010609060101010101" charset="-122"/>
              <a:cs typeface="Arial" panose="020B0604020202020204"/>
            </a:endParaRPr>
          </a:p>
          <a:p>
            <a:pPr indent="-308610">
              <a:lnSpc>
                <a:spcPct val="140000"/>
              </a:lnSpc>
              <a:spcBef>
                <a:spcPts val="0"/>
              </a:spcBef>
              <a:spcAft>
                <a:spcPts val="0"/>
              </a:spcAft>
              <a:buClr>
                <a:schemeClr val="accent1"/>
              </a:buClr>
              <a:buSzPct val="75000"/>
              <a:buFont typeface="Wingdings" panose="05000000000000000000" charset="0"/>
              <a:buChar char="p"/>
            </a:pPr>
            <a:r>
              <a:rPr lang="en-US" altLang="zh-CN" dirty="0">
                <a:latin typeface="Arial" panose="020B0604020202020204"/>
                <a:ea typeface="楷体" panose="02010609060101010101" charset="-122"/>
                <a:cs typeface="Arial" panose="020B0604020202020204"/>
              </a:rPr>
              <a:t>ATAF</a:t>
            </a:r>
            <a:endParaRPr lang="zh-CN" altLang="zh-CN" dirty="0">
              <a:latin typeface="Arial" panose="020B0604020202020204"/>
              <a:ea typeface="楷体" panose="02010609060101010101" charset="-122"/>
              <a:cs typeface="Arial" panose="020B0604020202020204"/>
            </a:endParaRPr>
          </a:p>
          <a:p>
            <a:pPr indent="-308610">
              <a:lnSpc>
                <a:spcPct val="140000"/>
              </a:lnSpc>
              <a:spcBef>
                <a:spcPts val="0"/>
              </a:spcBef>
              <a:buClr>
                <a:schemeClr val="accent1"/>
              </a:buClr>
              <a:buSzPct val="75000"/>
              <a:buFont typeface="Wingdings" panose="05000000000000000000" charset="0"/>
              <a:buChar char="p"/>
            </a:pPr>
            <a:r>
              <a:rPr lang="en-US" altLang="zh-CN" dirty="0" err="1">
                <a:latin typeface="Arial" panose="020B0604020202020204"/>
                <a:ea typeface="楷体" panose="02010609060101010101" charset="-122"/>
                <a:cs typeface="Arial" panose="020B0604020202020204"/>
              </a:rPr>
              <a:t>TestComplete</a:t>
            </a:r>
            <a:endParaRPr lang="zh-CN" altLang="zh-CN" dirty="0">
              <a:latin typeface="Arial" panose="020B0604020202020204"/>
              <a:ea typeface="楷体" panose="02010609060101010101" charset="-122"/>
              <a:cs typeface="Arial" panose="020B0604020202020204"/>
            </a:endParaRPr>
          </a:p>
        </p:txBody>
      </p:sp>
      <p:pic>
        <p:nvPicPr>
          <p:cNvPr id="10" name="图片 9" descr="espresso_lockup1-289x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8193" y="1343567"/>
            <a:ext cx="1369547" cy="1421676"/>
          </a:xfrm>
          <a:prstGeom prst="rect">
            <a:avLst/>
          </a:prstGeom>
        </p:spPr>
      </p:pic>
      <p:pic>
        <p:nvPicPr>
          <p:cNvPr id="2050" name="Picture 2" descr="appium 的图像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9786" y="1377199"/>
            <a:ext cx="1219888" cy="12707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两种基本的自动化测试机制</a:t>
            </a:r>
            <a:endParaRPr kumimoji="1" lang="zh-CN" altLang="en-US" dirty="0"/>
          </a:p>
        </p:txBody>
      </p:sp>
      <p:sp>
        <p:nvSpPr>
          <p:cNvPr id="4" name="文本框 3"/>
          <p:cNvSpPr txBox="1"/>
          <p:nvPr/>
        </p:nvSpPr>
        <p:spPr>
          <a:xfrm>
            <a:off x="415456" y="1044202"/>
            <a:ext cx="8313088" cy="1565910"/>
          </a:xfrm>
          <a:prstGeom prst="rect">
            <a:avLst/>
          </a:prstGeom>
          <a:noFill/>
        </p:spPr>
        <p:txBody>
          <a:bodyPr wrap="square" rtlCol="0">
            <a:spAutoFit/>
          </a:bodyPr>
          <a:lstStyle/>
          <a:p>
            <a:pPr>
              <a:lnSpc>
                <a:spcPct val="120000"/>
              </a:lnSpc>
              <a:spcAft>
                <a:spcPts val="0"/>
              </a:spcAft>
            </a:pPr>
            <a:r>
              <a:rPr lang="en-GB" altLang="zh-CN" sz="1600" b="0" i="0" dirty="0">
                <a:solidFill>
                  <a:schemeClr val="tx1">
                    <a:lumMod val="65000"/>
                    <a:lumOff val="35000"/>
                  </a:schemeClr>
                </a:solidFill>
                <a:effectLst/>
                <a:latin typeface="微软雅黑" panose="020B0503020204020204" pitchFamily="34" charset="-122"/>
                <a:ea typeface="微软雅黑" panose="020B0503020204020204" pitchFamily="34" charset="-122"/>
              </a:rPr>
              <a:t>Appium</a:t>
            </a:r>
            <a:r>
              <a:rPr lang="zh-CN" altLang="en-US" sz="1600" b="0" i="0" dirty="0">
                <a:solidFill>
                  <a:schemeClr val="tx1">
                    <a:lumMod val="65000"/>
                    <a:lumOff val="35000"/>
                  </a:schemeClr>
                </a:solidFill>
                <a:effectLst/>
                <a:latin typeface="微软雅黑" panose="020B0503020204020204" pitchFamily="34" charset="-122"/>
                <a:ea typeface="微软雅黑" panose="020B0503020204020204" pitchFamily="34" charset="-122"/>
              </a:rPr>
              <a:t>是基于</a:t>
            </a:r>
            <a:r>
              <a:rPr lang="en-GB" altLang="zh-CN" sz="1600" b="1" dirty="0" err="1">
                <a:solidFill>
                  <a:srgbClr val="00B0F0"/>
                </a:solidFill>
                <a:latin typeface="微软雅黑" panose="020B0503020204020204" pitchFamily="34" charset="-122"/>
                <a:ea typeface="微软雅黑" panose="020B0503020204020204" pitchFamily="34" charset="-122"/>
              </a:rPr>
              <a:t>UIAutomator</a:t>
            </a:r>
            <a:r>
              <a:rPr lang="zh-CN" altLang="en-US" sz="1600" b="1" dirty="0">
                <a:solidFill>
                  <a:srgbClr val="00B0F0"/>
                </a:solidFill>
                <a:latin typeface="微软雅黑" panose="020B0503020204020204" pitchFamily="34" charset="-122"/>
                <a:ea typeface="微软雅黑" panose="020B0503020204020204" pitchFamily="34" charset="-122"/>
              </a:rPr>
              <a:t>框架</a:t>
            </a:r>
            <a:r>
              <a:rPr lang="zh-CN" altLang="en-US" sz="1600" b="0" i="0" dirty="0">
                <a:solidFill>
                  <a:schemeClr val="tx1">
                    <a:lumMod val="65000"/>
                    <a:lumOff val="35000"/>
                  </a:schemeClr>
                </a:solidFill>
                <a:effectLst/>
                <a:latin typeface="微软雅黑" panose="020B0503020204020204" pitchFamily="34" charset="-122"/>
                <a:ea typeface="微软雅黑" panose="020B0503020204020204" pitchFamily="34" charset="-122"/>
              </a:rPr>
              <a:t>实现的。</a:t>
            </a:r>
            <a:r>
              <a:rPr lang="en-GB" altLang="zh-CN" sz="1600" b="0" i="0" dirty="0">
                <a:solidFill>
                  <a:schemeClr val="tx1">
                    <a:lumMod val="65000"/>
                    <a:lumOff val="35000"/>
                  </a:schemeClr>
                </a:solidFill>
                <a:effectLst/>
                <a:latin typeface="微软雅黑" panose="020B0503020204020204" pitchFamily="34" charset="-122"/>
                <a:ea typeface="微软雅黑" panose="020B0503020204020204" pitchFamily="34" charset="-122"/>
              </a:rPr>
              <a:t>Appium</a:t>
            </a:r>
            <a:r>
              <a:rPr lang="zh-CN" altLang="en-US" sz="1600" b="0" i="0" dirty="0">
                <a:solidFill>
                  <a:schemeClr val="tx1">
                    <a:lumMod val="65000"/>
                    <a:lumOff val="35000"/>
                  </a:schemeClr>
                </a:solidFill>
                <a:effectLst/>
                <a:latin typeface="微软雅黑" panose="020B0503020204020204" pitchFamily="34" charset="-122"/>
                <a:ea typeface="微软雅黑" panose="020B0503020204020204" pitchFamily="34" charset="-122"/>
              </a:rPr>
              <a:t>测试进程与目标应用进程是分开的，所以</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不能直接访问目标应用元素属性进行操作</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只能模拟触发事件对目标应用进行操作</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20000"/>
              </a:lnSpc>
            </a:pPr>
            <a:endParaRPr kumimoji="1"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20000"/>
              </a:lnSpc>
              <a:spcBef>
                <a:spcPts val="0"/>
              </a:spcBef>
            </a:pPr>
            <a:r>
              <a:rPr lang="en-GB" altLang="zh-CN" sz="1600" b="0" i="0" dirty="0" err="1">
                <a:solidFill>
                  <a:schemeClr val="tx1">
                    <a:lumMod val="65000"/>
                    <a:lumOff val="35000"/>
                  </a:schemeClr>
                </a:solidFill>
                <a:effectLst/>
                <a:latin typeface="微软雅黑" panose="020B0503020204020204" pitchFamily="34" charset="-122"/>
                <a:ea typeface="微软雅黑" panose="020B0503020204020204" pitchFamily="34" charset="-122"/>
              </a:rPr>
              <a:t>Robotium</a:t>
            </a:r>
            <a:r>
              <a:rPr lang="zh-CN" altLang="en-US" sz="1600" b="0" i="0" dirty="0">
                <a:solidFill>
                  <a:schemeClr val="tx1">
                    <a:lumMod val="65000"/>
                    <a:lumOff val="35000"/>
                  </a:schemeClr>
                </a:solidFill>
                <a:effectLst/>
                <a:latin typeface="微软雅黑" panose="020B0503020204020204" pitchFamily="34" charset="-122"/>
                <a:ea typeface="微软雅黑" panose="020B0503020204020204" pitchFamily="34" charset="-122"/>
              </a:rPr>
              <a:t>、</a:t>
            </a:r>
            <a:r>
              <a:rPr lang="en-US" altLang="zh-CN" sz="1600" b="0" i="0" dirty="0">
                <a:solidFill>
                  <a:schemeClr val="tx1">
                    <a:lumMod val="65000"/>
                    <a:lumOff val="35000"/>
                  </a:schemeClr>
                </a:solidFill>
                <a:effectLst/>
                <a:latin typeface="微软雅黑" panose="020B0503020204020204" pitchFamily="34" charset="-122"/>
                <a:ea typeface="微软雅黑" panose="020B0503020204020204" pitchFamily="34" charset="-122"/>
              </a:rPr>
              <a:t>Espresso</a:t>
            </a:r>
            <a:r>
              <a:rPr lang="zh-CN" altLang="en-US" sz="1600" b="0" i="0" dirty="0">
                <a:solidFill>
                  <a:schemeClr val="tx1">
                    <a:lumMod val="65000"/>
                    <a:lumOff val="35000"/>
                  </a:schemeClr>
                </a:solidFill>
                <a:effectLst/>
                <a:latin typeface="微软雅黑" panose="020B0503020204020204" pitchFamily="34" charset="-122"/>
                <a:ea typeface="微软雅黑" panose="020B0503020204020204" pitchFamily="34" charset="-122"/>
              </a:rPr>
              <a:t>、</a:t>
            </a:r>
            <a:r>
              <a:rPr lang="en-US" altLang="zh-CN" sz="1600" b="0" i="0" dirty="0" err="1">
                <a:solidFill>
                  <a:schemeClr val="tx1">
                    <a:lumMod val="65000"/>
                    <a:lumOff val="35000"/>
                  </a:schemeClr>
                </a:solidFill>
                <a:effectLst/>
                <a:latin typeface="微软雅黑" panose="020B0503020204020204" pitchFamily="34" charset="-122"/>
                <a:ea typeface="微软雅黑" panose="020B0503020204020204" pitchFamily="34" charset="-122"/>
              </a:rPr>
              <a:t>Seledroid</a:t>
            </a:r>
            <a:r>
              <a:rPr lang="zh-CN" altLang="en-US" sz="1600" b="0" i="0" dirty="0">
                <a:solidFill>
                  <a:schemeClr val="tx1">
                    <a:lumMod val="65000"/>
                    <a:lumOff val="35000"/>
                  </a:schemeClr>
                </a:solidFill>
                <a:effectLst/>
                <a:latin typeface="微软雅黑" panose="020B0503020204020204" pitchFamily="34" charset="-122"/>
                <a:ea typeface="微软雅黑" panose="020B0503020204020204" pitchFamily="34" charset="-122"/>
              </a:rPr>
              <a:t>是基于</a:t>
            </a:r>
            <a:r>
              <a:rPr lang="en-GB" altLang="zh-CN" sz="1600" b="1" dirty="0">
                <a:solidFill>
                  <a:srgbClr val="00B0F0"/>
                </a:solidFill>
                <a:latin typeface="微软雅黑" panose="020B0503020204020204" pitchFamily="34" charset="-122"/>
                <a:ea typeface="微软雅黑" panose="020B0503020204020204" pitchFamily="34" charset="-122"/>
              </a:rPr>
              <a:t>Instrumentation</a:t>
            </a:r>
            <a:r>
              <a:rPr lang="zh-CN" altLang="en-US" sz="1600" b="1" dirty="0">
                <a:solidFill>
                  <a:srgbClr val="00B0F0"/>
                </a:solidFill>
                <a:latin typeface="微软雅黑" panose="020B0503020204020204" pitchFamily="34" charset="-122"/>
                <a:ea typeface="微软雅黑" panose="020B0503020204020204" pitchFamily="34" charset="-122"/>
              </a:rPr>
              <a:t>框架</a:t>
            </a:r>
            <a:r>
              <a:rPr lang="zh-CN" altLang="en-US" sz="1600" b="0" i="0" dirty="0">
                <a:solidFill>
                  <a:schemeClr val="tx1">
                    <a:lumMod val="65000"/>
                    <a:lumOff val="35000"/>
                  </a:schemeClr>
                </a:solidFill>
                <a:effectLst/>
                <a:latin typeface="微软雅黑" panose="020B0503020204020204" pitchFamily="34" charset="-122"/>
                <a:ea typeface="微软雅黑" panose="020B0503020204020204" pitchFamily="34" charset="-122"/>
              </a:rPr>
              <a:t>的，其测试进程与目标应用是在同一个进程中作为两个不同的线程运行的</a:t>
            </a:r>
            <a:endParaRPr kumimoji="1"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descr="屏幕快照 2017-02-03 下午8.07.18.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5777" y="2799655"/>
            <a:ext cx="6858618" cy="211130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几款常见的测试工具比较</a:t>
            </a:r>
            <a:endParaRPr kumimoji="1" lang="zh-CN" altLang="en-US" dirty="0"/>
          </a:p>
        </p:txBody>
      </p:sp>
      <p:pic>
        <p:nvPicPr>
          <p:cNvPr id="1026" name="Picture 2" descr="查看源图像"/>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80495" y="833339"/>
            <a:ext cx="5383009" cy="41996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查看源图像"/>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444" y="727664"/>
            <a:ext cx="6517163" cy="420545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559210" y="210377"/>
            <a:ext cx="7338557" cy="600799"/>
          </a:xfrm>
        </p:spPr>
        <p:txBody>
          <a:bodyPr/>
          <a:lstStyle/>
          <a:p>
            <a:pPr>
              <a:spcAft>
                <a:spcPts val="0"/>
              </a:spcAft>
            </a:pPr>
            <a:r>
              <a:rPr lang="en-GB" altLang="zh-CN" dirty="0"/>
              <a:t>Instrumentation</a:t>
            </a:r>
            <a:r>
              <a:rPr lang="zh-CN" altLang="en-US" dirty="0"/>
              <a:t>框架</a:t>
            </a:r>
            <a:endParaRPr lang="zh-CN" altLang="en-US" dirty="0"/>
          </a:p>
        </p:txBody>
      </p:sp>
      <p:sp>
        <p:nvSpPr>
          <p:cNvPr id="5" name="文本框 4"/>
          <p:cNvSpPr txBox="1"/>
          <p:nvPr/>
        </p:nvSpPr>
        <p:spPr>
          <a:xfrm>
            <a:off x="6341806" y="1250446"/>
            <a:ext cx="2672750" cy="2799715"/>
          </a:xfrm>
          <a:prstGeom prst="rect">
            <a:avLst/>
          </a:prstGeom>
          <a:noFill/>
        </p:spPr>
        <p:txBody>
          <a:bodyPr wrap="square">
            <a:spAutoFit/>
          </a:bodyPr>
          <a:lstStyle/>
          <a:p>
            <a:pPr marL="285750" indent="-285750">
              <a:spcAft>
                <a:spcPts val="0"/>
              </a:spcAft>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以通过从签名来实现让系统认为测试App和被测App是同一个进程</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spcBef>
                <a:spcPts val="0"/>
              </a:spcBef>
              <a:spcAft>
                <a:spcPts val="0"/>
              </a:spcAft>
              <a:buFont typeface="Arial" panose="020B0604020202020204" pitchFamily="34" charset="0"/>
              <a:buChar char="•"/>
            </a:pPr>
            <a:r>
              <a:rPr lang="zh-CN" altLang="en-US" sz="1600" dirty="0">
                <a:latin typeface="Arial Narrow" panose="020B0606020202030204" pitchFamily="34" charset="0"/>
                <a:ea typeface="微软雅黑" panose="020B0503020204020204" pitchFamily="34" charset="-122"/>
                <a:cs typeface="Arial Narrow" panose="020B0606020202030204" pitchFamily="34" charset="0"/>
              </a:rPr>
              <a:t>myAppTests.apk</a:t>
            </a:r>
            <a:r>
              <a:rPr lang="zh-CN" altLang="en-US" sz="1600" dirty="0">
                <a:latin typeface="微软雅黑" panose="020B0503020204020204" pitchFamily="34" charset="-122"/>
                <a:ea typeface="微软雅黑" panose="020B0503020204020204" pitchFamily="34" charset="-122"/>
              </a:rPr>
              <a:t>通过</a:t>
            </a:r>
            <a:r>
              <a:rPr lang="zh-CN" altLang="en-US" sz="1600" dirty="0">
                <a:solidFill>
                  <a:schemeClr val="accent1"/>
                </a:solidFill>
                <a:latin typeface="Arial" panose="020B0604020202020204" pitchFamily="34" charset="0"/>
                <a:ea typeface="微软雅黑" panose="020B0503020204020204" pitchFamily="34" charset="-122"/>
                <a:cs typeface="Arial" panose="020B0604020202020204" pitchFamily="34" charset="0"/>
              </a:rPr>
              <a:t>Instrumentation</a:t>
            </a:r>
            <a:r>
              <a:rPr lang="zh-CN" altLang="en-US" sz="1600" dirty="0">
                <a:solidFill>
                  <a:schemeClr val="accent1"/>
                </a:solidFill>
                <a:latin typeface="Arial Narrow" panose="020B0606020202030204" pitchFamily="34" charset="0"/>
                <a:ea typeface="微软雅黑" panose="020B0503020204020204" pitchFamily="34" charset="-122"/>
                <a:cs typeface="Arial Narrow" panose="020B0606020202030204" pitchFamily="34" charset="0"/>
              </a:rPr>
              <a:t> </a:t>
            </a:r>
            <a:r>
              <a:rPr lang="zh-CN" altLang="en-US" sz="1600" dirty="0">
                <a:latin typeface="微软雅黑" panose="020B0503020204020204" pitchFamily="34" charset="-122"/>
                <a:ea typeface="微软雅黑" panose="020B0503020204020204" pitchFamily="34" charset="-122"/>
              </a:rPr>
              <a:t>技术控制被测myApp.apk</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spcBef>
                <a:spcPts val="0"/>
              </a:spcBef>
              <a:buFont typeface="Arial" panose="020B0604020202020204" pitchFamily="34" charset="0"/>
              <a:buChar char="•"/>
            </a:pPr>
            <a:r>
              <a:rPr lang="zh-CN" altLang="en-US" sz="1600" dirty="0">
                <a:latin typeface="Arial Narrow" panose="020B0606020202030204" pitchFamily="34" charset="0"/>
                <a:ea typeface="微软雅黑" panose="020B0503020204020204" pitchFamily="34" charset="-122"/>
                <a:cs typeface="Arial Narrow" panose="020B0606020202030204" pitchFamily="34" charset="0"/>
              </a:rPr>
              <a:t>myAppTests.apk</a:t>
            </a:r>
            <a:r>
              <a:rPr lang="zh-CN" altLang="en-US" sz="1600" dirty="0">
                <a:latin typeface="微软雅黑" panose="020B0503020204020204" pitchFamily="34" charset="-122"/>
                <a:ea typeface="微软雅黑" panose="020B0503020204020204" pitchFamily="34" charset="-122"/>
              </a:rPr>
              <a:t>文件是由</a:t>
            </a:r>
            <a:r>
              <a:rPr lang="zh-CN" altLang="en-US" sz="1600" dirty="0">
                <a:solidFill>
                  <a:schemeClr val="accent1"/>
                </a:solidFill>
                <a:latin typeface="Arial Narrow" panose="020B0606020202030204" pitchFamily="34" charset="0"/>
                <a:ea typeface="微软雅黑" panose="020B0503020204020204" pitchFamily="34" charset="-122"/>
                <a:cs typeface="Arial Narrow" panose="020B0606020202030204" pitchFamily="34" charset="0"/>
              </a:rPr>
              <a:t>InstrumentationTestRunner </a:t>
            </a:r>
            <a:r>
              <a:rPr lang="zh-CN" altLang="en-US" sz="1600" dirty="0">
                <a:latin typeface="微软雅黑" panose="020B0503020204020204" pitchFamily="34" charset="-122"/>
                <a:ea typeface="微软雅黑" panose="020B0503020204020204" pitchFamily="34" charset="-122"/>
              </a:rPr>
              <a:t>进行控制各种方法运行</a:t>
            </a:r>
            <a:endParaRPr lang="zh-CN" altLang="en-US" sz="1600" dirty="0">
              <a:latin typeface="微软雅黑" panose="020B0503020204020204" pitchFamily="34" charset="-122"/>
              <a:ea typeface="微软雅黑" panose="020B0503020204020204" pitchFamily="34" charset="-122"/>
            </a:endParaRPr>
          </a:p>
        </p:txBody>
      </p:sp>
      <p:sp>
        <p:nvSpPr>
          <p:cNvPr id="3" name="圆角矩形 2"/>
          <p:cNvSpPr/>
          <p:nvPr/>
        </p:nvSpPr>
        <p:spPr>
          <a:xfrm>
            <a:off x="3500284" y="1524000"/>
            <a:ext cx="2045110" cy="186813"/>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2800" dirty="0">
                <a:solidFill>
                  <a:schemeClr val="accent1"/>
                </a:solidFill>
                <a:latin typeface="Arial Narrow" panose="020B0606020202030204" pitchFamily="34" charset="0"/>
                <a:ea typeface="微软雅黑" panose="020B0503020204020204" pitchFamily="34" charset="-122"/>
                <a:cs typeface="Arial Narrow" panose="020B0606020202030204" pitchFamily="34" charset="0"/>
              </a:rPr>
              <a:t>InstrumentationTestRunner</a:t>
            </a:r>
            <a:endParaRPr kumimoji="1" lang="zh-CN" altLang="en-US" dirty="0"/>
          </a:p>
        </p:txBody>
      </p:sp>
      <p:sp>
        <p:nvSpPr>
          <p:cNvPr id="5" name="文本框 4"/>
          <p:cNvSpPr txBox="1"/>
          <p:nvPr/>
        </p:nvSpPr>
        <p:spPr>
          <a:xfrm>
            <a:off x="0" y="977175"/>
            <a:ext cx="8950339" cy="3646170"/>
          </a:xfrm>
          <a:prstGeom prst="rect">
            <a:avLst/>
          </a:prstGeom>
          <a:noFill/>
        </p:spPr>
        <p:txBody>
          <a:bodyPr wrap="square">
            <a:spAutoFit/>
          </a:bodyPr>
          <a:lstStyle/>
          <a:p>
            <a:pPr algn="l">
              <a:lnSpc>
                <a:spcPct val="150000"/>
              </a:lnSpc>
              <a:spcAft>
                <a:spcPts val="0"/>
              </a:spcAft>
              <a:buFont typeface="+mj-lt"/>
              <a:buAutoNum type="arabicPeriod"/>
            </a:pPr>
            <a:r>
              <a:rPr lang="zh-CN" altLang="en-GB" sz="1400" dirty="0">
                <a:solidFill>
                  <a:srgbClr val="202124"/>
                </a:solidFill>
                <a:latin typeface="Arial" panose="020B0604020202020204" pitchFamily="34" charset="0"/>
                <a:ea typeface="宋体" panose="02010600030101010101" pitchFamily="2" charset="-122"/>
                <a:cs typeface="Arial" panose="020B0604020202020204" pitchFamily="34" charset="0"/>
              </a:rPr>
              <a:t>编写</a:t>
            </a:r>
            <a:r>
              <a:rPr lang="en-GB"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rPr>
              <a:t> </a:t>
            </a:r>
            <a:r>
              <a:rPr lang="en-GB" altLang="zh-CN" sz="1400" b="0" i="0" dirty="0" err="1">
                <a:solidFill>
                  <a:srgbClr val="202124"/>
                </a:solidFill>
                <a:effectLst/>
                <a:latin typeface="Arial" panose="020B0604020202020204" pitchFamily="34" charset="0"/>
                <a:ea typeface="宋体" panose="02010600030101010101" pitchFamily="2" charset="-122"/>
                <a:cs typeface="Arial" panose="020B0604020202020204" pitchFamily="34" charset="0"/>
                <a:hlinkClick r:id="rId1"/>
              </a:rPr>
              <a:t>TestCase</a:t>
            </a:r>
            <a:r>
              <a:rPr lang="en-GB" altLang="zh-CN" sz="1400" b="0" i="0" dirty="0" err="1">
                <a:solidFill>
                  <a:srgbClr val="202124"/>
                </a:solidFill>
                <a:effectLst/>
                <a:latin typeface="Arial" panose="020B0604020202020204" pitchFamily="34" charset="0"/>
                <a:ea typeface="宋体" panose="02010600030101010101" pitchFamily="2" charset="-122"/>
                <a:cs typeface="Arial" panose="020B0604020202020204" pitchFamily="34" charset="0"/>
              </a:rPr>
              <a:t>s</a:t>
            </a:r>
            <a:r>
              <a:rPr lang="zh-CN" altLang="en-US"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rPr>
              <a:t>，对</a:t>
            </a:r>
            <a:r>
              <a:rPr lang="zh-CN" altLang="en-US" sz="1400" dirty="0">
                <a:solidFill>
                  <a:srgbClr val="202124"/>
                </a:solidFill>
                <a:latin typeface="Arial" panose="020B0604020202020204" pitchFamily="34" charset="0"/>
                <a:ea typeface="宋体" panose="02010600030101010101" pitchFamily="2" charset="-122"/>
                <a:cs typeface="Arial" panose="020B0604020202020204" pitchFamily="34" charset="0"/>
              </a:rPr>
              <a:t>软件</a:t>
            </a:r>
            <a:r>
              <a:rPr lang="zh-CN" altLang="en-US"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rPr>
              <a:t>包中的类进行单元</a:t>
            </a:r>
            <a:r>
              <a:rPr lang="en-US" altLang="zh-CN" sz="1400" dirty="0">
                <a:solidFill>
                  <a:srgbClr val="202124"/>
                </a:solidFill>
                <a:latin typeface="Arial" panose="020B0604020202020204" pitchFamily="34" charset="0"/>
                <a:ea typeface="宋体" panose="02010600030101010101" pitchFamily="2" charset="-122"/>
                <a:cs typeface="Arial" panose="020B0604020202020204" pitchFamily="34" charset="0"/>
              </a:rPr>
              <a:t>/</a:t>
            </a:r>
            <a:r>
              <a:rPr lang="zh-CN" altLang="en-US"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rPr>
              <a:t>功能</a:t>
            </a:r>
            <a:r>
              <a:rPr lang="en-US"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rPr>
              <a:t>/</a:t>
            </a:r>
            <a:r>
              <a:rPr lang="zh-CN" altLang="en-US"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rPr>
              <a:t>性能测试。一般来说，这些都是从下列类继承而来 </a:t>
            </a:r>
            <a:r>
              <a:rPr lang="en-GB"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rPr>
              <a:t>:</a:t>
            </a:r>
            <a:endParaRPr lang="en-GB"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endParaRPr>
          </a:p>
          <a:p>
            <a:pPr marL="742950" lvl="1" indent="-285750" algn="l">
              <a:lnSpc>
                <a:spcPct val="150000"/>
              </a:lnSpc>
              <a:spcBef>
                <a:spcPts val="0"/>
              </a:spcBef>
              <a:spcAft>
                <a:spcPts val="0"/>
              </a:spcAft>
              <a:buFont typeface="+mj-lt"/>
              <a:buAutoNum type="arabicPeriod"/>
            </a:pPr>
            <a:r>
              <a:rPr lang="en-GB"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hlinkClick r:id="rId2"/>
              </a:rPr>
              <a:t>ActivityInstrumentationTestCase2</a:t>
            </a:r>
            <a:r>
              <a:rPr lang="zh-CN" altLang="en-US" sz="1400" dirty="0">
                <a:solidFill>
                  <a:srgbClr val="202124"/>
                </a:solidFill>
                <a:latin typeface="Arial" panose="020B0604020202020204" pitchFamily="34" charset="0"/>
                <a:ea typeface="宋体" panose="02010600030101010101" pitchFamily="2" charset="-122"/>
                <a:cs typeface="Arial" panose="020B0604020202020204" pitchFamily="34" charset="0"/>
              </a:rPr>
              <a:t>、</a:t>
            </a:r>
            <a:r>
              <a:rPr lang="en-GB"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hlinkClick r:id="rId3"/>
              </a:rPr>
              <a:t>ActivityUnitTestCase</a:t>
            </a:r>
            <a:endParaRPr lang="en-GB"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endParaRPr>
          </a:p>
          <a:p>
            <a:pPr marL="742950" lvl="1" indent="-285750" algn="l">
              <a:lnSpc>
                <a:spcPct val="150000"/>
              </a:lnSpc>
              <a:spcBef>
                <a:spcPts val="0"/>
              </a:spcBef>
              <a:spcAft>
                <a:spcPts val="0"/>
              </a:spcAft>
              <a:buFont typeface="+mj-lt"/>
              <a:buAutoNum type="arabicPeriod"/>
            </a:pPr>
            <a:r>
              <a:rPr lang="en-GB"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hlinkClick r:id="rId4"/>
              </a:rPr>
              <a:t>AndroidTestCase</a:t>
            </a:r>
            <a:r>
              <a:rPr lang="zh-CN" altLang="en-US" sz="1400" dirty="0">
                <a:solidFill>
                  <a:srgbClr val="202124"/>
                </a:solidFill>
                <a:latin typeface="Arial" panose="020B0604020202020204" pitchFamily="34" charset="0"/>
                <a:ea typeface="宋体" panose="02010600030101010101" pitchFamily="2" charset="-122"/>
                <a:cs typeface="Arial" panose="020B0604020202020204" pitchFamily="34" charset="0"/>
              </a:rPr>
              <a:t> 、</a:t>
            </a:r>
            <a:r>
              <a:rPr lang="en-GB"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hlinkClick r:id="rId5"/>
              </a:rPr>
              <a:t>ApplicationTestCase</a:t>
            </a:r>
            <a:endParaRPr lang="en-GB"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endParaRPr>
          </a:p>
          <a:p>
            <a:pPr marL="742950" lvl="1" indent="-285750" algn="l">
              <a:lnSpc>
                <a:spcPct val="150000"/>
              </a:lnSpc>
              <a:spcBef>
                <a:spcPts val="0"/>
              </a:spcBef>
              <a:spcAft>
                <a:spcPts val="0"/>
              </a:spcAft>
              <a:buFont typeface="+mj-lt"/>
              <a:buAutoNum type="arabicPeriod"/>
            </a:pPr>
            <a:r>
              <a:rPr lang="en-GB"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hlinkClick r:id="rId6"/>
              </a:rPr>
              <a:t>InstrumentationTestCase</a:t>
            </a:r>
            <a:endParaRPr lang="en-GB"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endParaRPr>
          </a:p>
          <a:p>
            <a:pPr marL="742950" lvl="1" indent="-285750" algn="l">
              <a:lnSpc>
                <a:spcPct val="150000"/>
              </a:lnSpc>
              <a:spcBef>
                <a:spcPts val="0"/>
              </a:spcBef>
              <a:spcAft>
                <a:spcPts val="0"/>
              </a:spcAft>
              <a:buFont typeface="+mj-lt"/>
              <a:buAutoNum type="arabicPeriod"/>
            </a:pPr>
            <a:r>
              <a:rPr lang="en-GB"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hlinkClick r:id="rId7"/>
              </a:rPr>
              <a:t>ProviderTestCase</a:t>
            </a:r>
            <a:r>
              <a:rPr lang="zh-CN" altLang="en-US" sz="1400" dirty="0">
                <a:solidFill>
                  <a:srgbClr val="202124"/>
                </a:solidFill>
                <a:latin typeface="Arial" panose="020B0604020202020204" pitchFamily="34" charset="0"/>
                <a:ea typeface="宋体" panose="02010600030101010101" pitchFamily="2" charset="-122"/>
                <a:cs typeface="Arial" panose="020B0604020202020204" pitchFamily="34" charset="0"/>
              </a:rPr>
              <a:t>、</a:t>
            </a:r>
            <a:r>
              <a:rPr lang="en-GB"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hlinkClick r:id="rId8"/>
              </a:rPr>
              <a:t>ServiceTestCase</a:t>
            </a:r>
            <a:endParaRPr lang="en-GB"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endParaRPr>
          </a:p>
          <a:p>
            <a:pPr marL="742950" lvl="1" indent="-285750" algn="l">
              <a:lnSpc>
                <a:spcPct val="150000"/>
              </a:lnSpc>
              <a:spcBef>
                <a:spcPts val="0"/>
              </a:spcBef>
              <a:spcAft>
                <a:spcPts val="0"/>
              </a:spcAft>
              <a:buFont typeface="+mj-lt"/>
              <a:buAutoNum type="arabicPeriod"/>
            </a:pPr>
            <a:r>
              <a:rPr lang="en-GB"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hlinkClick r:id="rId9"/>
              </a:rPr>
              <a:t>SingleLaunchActivityTestCase</a:t>
            </a:r>
            <a:endParaRPr lang="en-GB"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endParaRPr>
          </a:p>
          <a:p>
            <a:pPr algn="l">
              <a:lnSpc>
                <a:spcPct val="150000"/>
              </a:lnSpc>
              <a:spcBef>
                <a:spcPts val="0"/>
              </a:spcBef>
              <a:spcAft>
                <a:spcPts val="0"/>
              </a:spcAft>
              <a:buFont typeface="+mj-lt"/>
              <a:buAutoNum type="arabicPeriod"/>
            </a:pPr>
            <a:r>
              <a:rPr lang="zh-CN" altLang="en-US" sz="1400" dirty="0">
                <a:latin typeface="Arial" panose="020B0604020202020204" pitchFamily="34" charset="0"/>
                <a:ea typeface="宋体" panose="02010600030101010101" pitchFamily="2" charset="-122"/>
                <a:cs typeface="Arial" panose="020B0604020202020204" pitchFamily="34" charset="0"/>
              </a:rPr>
              <a:t> 在测试包的清单中设置</a:t>
            </a:r>
            <a:r>
              <a:rPr lang="en-US" altLang="zh-CN" sz="1400" dirty="0">
                <a:latin typeface="Arial" panose="020B0604020202020204" pitchFamily="34" charset="0"/>
                <a:ea typeface="宋体" panose="02010600030101010101" pitchFamily="2" charset="-122"/>
                <a:cs typeface="Arial" panose="020B0604020202020204" pitchFamily="34" charset="0"/>
              </a:rPr>
              <a:t>&lt;</a:t>
            </a:r>
            <a:r>
              <a:rPr lang="en-GB" altLang="zh-CN" sz="1400" dirty="0">
                <a:latin typeface="Arial" panose="020B0604020202020204" pitchFamily="34" charset="0"/>
                <a:ea typeface="宋体" panose="02010600030101010101" pitchFamily="2" charset="-122"/>
                <a:cs typeface="Arial" panose="020B0604020202020204" pitchFamily="34" charset="0"/>
              </a:rPr>
              <a:t>instrumentation&gt;</a:t>
            </a:r>
            <a:r>
              <a:rPr lang="zh-CN" altLang="en-US" sz="1400" dirty="0">
                <a:latin typeface="Arial" panose="020B0604020202020204" pitchFamily="34" charset="0"/>
                <a:ea typeface="宋体" panose="02010600030101010101" pitchFamily="2" charset="-122"/>
                <a:cs typeface="Arial" panose="020B0604020202020204" pitchFamily="34" charset="0"/>
              </a:rPr>
              <a:t>元素的</a:t>
            </a:r>
            <a:r>
              <a:rPr lang="en-GB" altLang="zh-CN" sz="1400" dirty="0" err="1">
                <a:latin typeface="Arial" panose="020B0604020202020204" pitchFamily="34" charset="0"/>
                <a:ea typeface="宋体" panose="02010600030101010101" pitchFamily="2" charset="-122"/>
                <a:cs typeface="Arial" panose="020B0604020202020204" pitchFamily="34" charset="0"/>
              </a:rPr>
              <a:t>android:targetPackage</a:t>
            </a:r>
            <a:r>
              <a:rPr lang="zh-CN" altLang="en-US" sz="1400" dirty="0">
                <a:latin typeface="Arial" panose="020B0604020202020204" pitchFamily="34" charset="0"/>
                <a:ea typeface="宋体" panose="02010600030101010101" pitchFamily="2" charset="-122"/>
                <a:cs typeface="Arial" panose="020B0604020202020204" pitchFamily="34" charset="0"/>
              </a:rPr>
              <a:t>属性，将该属性值设置为</a:t>
            </a:r>
            <a:r>
              <a:rPr lang="en-US" altLang="zh-CN" sz="1400" dirty="0">
                <a:latin typeface="Arial" panose="020B0604020202020204" pitchFamily="34" charset="0"/>
                <a:ea typeface="宋体" panose="02010600030101010101" pitchFamily="2" charset="-122"/>
                <a:cs typeface="Arial" panose="020B0604020202020204" pitchFamily="34" charset="0"/>
              </a:rPr>
              <a:t>AUT</a:t>
            </a:r>
            <a:r>
              <a:rPr lang="zh-CN" altLang="en-US" sz="1400" dirty="0">
                <a:latin typeface="Arial" panose="020B0604020202020204" pitchFamily="34" charset="0"/>
                <a:ea typeface="宋体" panose="02010600030101010101" pitchFamily="2" charset="-122"/>
                <a:cs typeface="Arial" panose="020B0604020202020204" pitchFamily="34" charset="0"/>
              </a:rPr>
              <a:t>的包名</a:t>
            </a:r>
            <a:endParaRPr lang="en-US" altLang="zh-CN" sz="1400" dirty="0">
              <a:latin typeface="Arial" panose="020B0604020202020204" pitchFamily="34" charset="0"/>
              <a:ea typeface="宋体" panose="02010600030101010101" pitchFamily="2" charset="-122"/>
              <a:cs typeface="Arial" panose="020B0604020202020204" pitchFamily="34" charset="0"/>
            </a:endParaRPr>
          </a:p>
          <a:p>
            <a:pPr algn="l">
              <a:lnSpc>
                <a:spcPct val="150000"/>
              </a:lnSpc>
              <a:spcBef>
                <a:spcPts val="0"/>
              </a:spcBef>
              <a:spcAft>
                <a:spcPts val="0"/>
              </a:spcAft>
              <a:buFont typeface="+mj-lt"/>
              <a:buAutoNum type="arabicPeriod"/>
            </a:pPr>
            <a:r>
              <a:rPr lang="zh-CN" altLang="en-US" sz="1400" dirty="0">
                <a:latin typeface="Arial" panose="020B0604020202020204" pitchFamily="34" charset="0"/>
                <a:ea typeface="宋体" panose="02010600030101010101" pitchFamily="2" charset="-122"/>
                <a:cs typeface="Arial" panose="020B0604020202020204" pitchFamily="34" charset="0"/>
              </a:rPr>
              <a:t> 使用 </a:t>
            </a:r>
            <a:r>
              <a:rPr lang="en-US" altLang="zh-CN" sz="1400" dirty="0">
                <a:latin typeface="Arial" panose="020B0604020202020204" pitchFamily="34" charset="0"/>
                <a:ea typeface="宋体" panose="02010600030101010101" pitchFamily="2" charset="-122"/>
                <a:cs typeface="Arial" panose="020B0604020202020204" pitchFamily="34" charset="0"/>
              </a:rPr>
              <a:t>"</a:t>
            </a:r>
            <a:r>
              <a:rPr lang="en-GB" altLang="zh-CN" sz="1400" dirty="0" err="1">
                <a:solidFill>
                  <a:srgbClr val="00B0F0"/>
                </a:solidFill>
                <a:latin typeface="Arial" panose="020B0604020202020204" pitchFamily="34" charset="0"/>
                <a:ea typeface="宋体" panose="02010600030101010101" pitchFamily="2" charset="-122"/>
                <a:cs typeface="Arial" panose="020B0604020202020204" pitchFamily="34" charset="0"/>
              </a:rPr>
              <a:t>adb</a:t>
            </a:r>
            <a:r>
              <a:rPr lang="en-GB" altLang="zh-CN" sz="1400" dirty="0">
                <a:solidFill>
                  <a:srgbClr val="00B0F0"/>
                </a:solidFill>
                <a:latin typeface="Arial" panose="020B0604020202020204" pitchFamily="34" charset="0"/>
                <a:ea typeface="宋体" panose="02010600030101010101" pitchFamily="2" charset="-122"/>
                <a:cs typeface="Arial" panose="020B0604020202020204" pitchFamily="34" charset="0"/>
              </a:rPr>
              <a:t> shell am instrument -w </a:t>
            </a:r>
            <a:r>
              <a:rPr lang="en-GB" altLang="zh-CN" sz="1400" dirty="0">
                <a:latin typeface="Arial" panose="020B0604020202020204" pitchFamily="34" charset="0"/>
                <a:ea typeface="宋体" panose="02010600030101010101" pitchFamily="2" charset="-122"/>
                <a:cs typeface="Arial" panose="020B0604020202020204" pitchFamily="34" charset="0"/>
              </a:rPr>
              <a:t>"</a:t>
            </a:r>
            <a:r>
              <a:rPr lang="zh-CN" altLang="en-US" sz="1400" dirty="0">
                <a:latin typeface="Arial" panose="020B0604020202020204" pitchFamily="34" charset="0"/>
                <a:ea typeface="宋体" panose="02010600030101010101" pitchFamily="2" charset="-122"/>
                <a:cs typeface="Arial" panose="020B0604020202020204" pitchFamily="34" charset="0"/>
              </a:rPr>
              <a:t>运行</a:t>
            </a:r>
            <a:r>
              <a:rPr lang="en-GB"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rPr>
              <a:t>instrumentation </a:t>
            </a:r>
            <a:r>
              <a:rPr lang="zh-CN" altLang="en-US" sz="1400" dirty="0">
                <a:latin typeface="Arial" panose="020B0604020202020204" pitchFamily="34" charset="0"/>
                <a:ea typeface="宋体" panose="02010600030101010101" pitchFamily="2" charset="-122"/>
                <a:cs typeface="Arial" panose="020B0604020202020204" pitchFamily="34" charset="0"/>
              </a:rPr>
              <a:t>，没有可选参数，以运行所有测试（除了性能测试）</a:t>
            </a:r>
            <a:endParaRPr lang="en-US" altLang="zh-CN" sz="1400" dirty="0">
              <a:latin typeface="Arial" panose="020B0604020202020204" pitchFamily="34" charset="0"/>
              <a:ea typeface="宋体" panose="02010600030101010101" pitchFamily="2" charset="-122"/>
              <a:cs typeface="Arial" panose="020B0604020202020204" pitchFamily="34" charset="0"/>
            </a:endParaRPr>
          </a:p>
          <a:p>
            <a:pPr algn="l">
              <a:lnSpc>
                <a:spcPct val="150000"/>
              </a:lnSpc>
              <a:spcBef>
                <a:spcPts val="0"/>
              </a:spcBef>
              <a:spcAft>
                <a:spcPts val="0"/>
              </a:spcAft>
              <a:buFont typeface="+mj-lt"/>
              <a:buAutoNum type="arabicPeriod"/>
            </a:pPr>
            <a:r>
              <a:rPr lang="zh-CN" altLang="en-US" sz="1400" dirty="0">
                <a:latin typeface="Arial" panose="020B0604020202020204" pitchFamily="34" charset="0"/>
                <a:ea typeface="宋体" panose="02010600030101010101" pitchFamily="2" charset="-122"/>
                <a:cs typeface="Arial" panose="020B0604020202020204" pitchFamily="34" charset="0"/>
              </a:rPr>
              <a:t> 参数为</a:t>
            </a:r>
            <a:r>
              <a:rPr lang="en-US" altLang="zh-CN" sz="1400" dirty="0">
                <a:latin typeface="Arial" panose="020B0604020202020204" pitchFamily="34" charset="0"/>
                <a:ea typeface="宋体" panose="02010600030101010101" pitchFamily="2" charset="-122"/>
                <a:cs typeface="Arial" panose="020B0604020202020204" pitchFamily="34" charset="0"/>
              </a:rPr>
              <a:t>'-</a:t>
            </a:r>
            <a:r>
              <a:rPr lang="en-GB" altLang="zh-CN" sz="1400" dirty="0">
                <a:latin typeface="Arial" panose="020B0604020202020204" pitchFamily="34" charset="0"/>
                <a:ea typeface="宋体" panose="02010600030101010101" pitchFamily="2" charset="-122"/>
                <a:cs typeface="Arial" panose="020B0604020202020204" pitchFamily="34" charset="0"/>
              </a:rPr>
              <a:t>e </a:t>
            </a:r>
            <a:r>
              <a:rPr lang="en-GB" altLang="zh-CN" sz="1400" dirty="0" err="1">
                <a:latin typeface="Arial" panose="020B0604020202020204" pitchFamily="34" charset="0"/>
                <a:ea typeface="宋体" panose="02010600030101010101" pitchFamily="2" charset="-122"/>
                <a:cs typeface="Arial" panose="020B0604020202020204" pitchFamily="34" charset="0"/>
              </a:rPr>
              <a:t>func</a:t>
            </a:r>
            <a:r>
              <a:rPr lang="en-GB" altLang="zh-CN" sz="1400" dirty="0">
                <a:latin typeface="Arial" panose="020B0604020202020204" pitchFamily="34" charset="0"/>
                <a:ea typeface="宋体" panose="02010600030101010101" pitchFamily="2" charset="-122"/>
                <a:cs typeface="Arial" panose="020B0604020202020204" pitchFamily="34" charset="0"/>
              </a:rPr>
              <a:t> true'</a:t>
            </a:r>
            <a:r>
              <a:rPr lang="zh-CN" altLang="en-GB" sz="1400" dirty="0">
                <a:latin typeface="Arial" panose="020B0604020202020204" pitchFamily="34" charset="0"/>
                <a:ea typeface="宋体" panose="02010600030101010101" pitchFamily="2" charset="-122"/>
                <a:cs typeface="Arial" panose="020B0604020202020204" pitchFamily="34" charset="0"/>
              </a:rPr>
              <a:t>，</a:t>
            </a:r>
            <a:r>
              <a:rPr lang="zh-CN" altLang="en-US" sz="1400" dirty="0">
                <a:latin typeface="Arial" panose="020B0604020202020204" pitchFamily="34" charset="0"/>
                <a:ea typeface="宋体" panose="02010600030101010101" pitchFamily="2" charset="-122"/>
                <a:cs typeface="Arial" panose="020B0604020202020204" pitchFamily="34" charset="0"/>
              </a:rPr>
              <a:t>运行所有功能测试。这些是源自 </a:t>
            </a:r>
            <a:r>
              <a:rPr lang="en-GB"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rPr>
              <a:t> </a:t>
            </a:r>
            <a:r>
              <a:rPr lang="en-GB"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hlinkClick r:id="rId6"/>
              </a:rPr>
              <a:t>InstrumentationTestCase</a:t>
            </a:r>
            <a:r>
              <a:rPr lang="zh-CN" altLang="en-US" sz="1400" dirty="0">
                <a:latin typeface="Arial" panose="020B0604020202020204" pitchFamily="34" charset="0"/>
                <a:ea typeface="宋体" panose="02010600030101010101" pitchFamily="2" charset="-122"/>
                <a:cs typeface="Arial" panose="020B0604020202020204" pitchFamily="34" charset="0"/>
              </a:rPr>
              <a:t>的测试</a:t>
            </a:r>
            <a:endParaRPr lang="en-US" altLang="zh-CN" sz="1400" dirty="0">
              <a:latin typeface="Arial" panose="020B0604020202020204" pitchFamily="34" charset="0"/>
              <a:ea typeface="宋体" panose="02010600030101010101" pitchFamily="2" charset="-122"/>
              <a:cs typeface="Arial" panose="020B0604020202020204" pitchFamily="34" charset="0"/>
            </a:endParaRPr>
          </a:p>
          <a:p>
            <a:pPr algn="l">
              <a:lnSpc>
                <a:spcPct val="150000"/>
              </a:lnSpc>
              <a:spcBef>
                <a:spcPts val="0"/>
              </a:spcBef>
              <a:spcAft>
                <a:spcPts val="0"/>
              </a:spcAft>
              <a:buFont typeface="+mj-lt"/>
              <a:buAutoNum type="arabicPeriod"/>
            </a:pPr>
            <a:r>
              <a:rPr lang="zh-CN" altLang="en-US" sz="1400" dirty="0">
                <a:latin typeface="Arial" panose="020B0604020202020204" pitchFamily="34" charset="0"/>
                <a:ea typeface="宋体" panose="02010600030101010101" pitchFamily="2" charset="-122"/>
                <a:cs typeface="Arial" panose="020B0604020202020204" pitchFamily="34" charset="0"/>
              </a:rPr>
              <a:t> 参数</a:t>
            </a:r>
            <a:r>
              <a:rPr lang="en-US" altLang="zh-CN" sz="1400" dirty="0">
                <a:latin typeface="Arial" panose="020B0604020202020204" pitchFamily="34" charset="0"/>
                <a:ea typeface="宋体" panose="02010600030101010101" pitchFamily="2" charset="-122"/>
                <a:cs typeface="Arial" panose="020B0604020202020204" pitchFamily="34" charset="0"/>
              </a:rPr>
              <a:t>'-</a:t>
            </a:r>
            <a:r>
              <a:rPr lang="en-GB" altLang="zh-CN" sz="1400" dirty="0">
                <a:latin typeface="Arial" panose="020B0604020202020204" pitchFamily="34" charset="0"/>
                <a:ea typeface="宋体" panose="02010600030101010101" pitchFamily="2" charset="-122"/>
                <a:cs typeface="Arial" panose="020B0604020202020204" pitchFamily="34" charset="0"/>
              </a:rPr>
              <a:t>e unit true'</a:t>
            </a:r>
            <a:r>
              <a:rPr lang="zh-CN" altLang="en-US" sz="1400" dirty="0">
                <a:latin typeface="Arial" panose="020B0604020202020204" pitchFamily="34" charset="0"/>
                <a:ea typeface="宋体" panose="02010600030101010101" pitchFamily="2" charset="-122"/>
                <a:cs typeface="Arial" panose="020B0604020202020204" pitchFamily="34" charset="0"/>
              </a:rPr>
              <a:t>运行所有单元测试。这些是不从 </a:t>
            </a:r>
            <a:r>
              <a:rPr lang="en-GB" altLang="zh-CN" sz="1400" dirty="0">
                <a:latin typeface="Arial" panose="020B0604020202020204" pitchFamily="34" charset="0"/>
                <a:ea typeface="宋体" panose="02010600030101010101" pitchFamily="2" charset="-122"/>
                <a:cs typeface="Arial" panose="020B0604020202020204" pitchFamily="34" charset="0"/>
              </a:rPr>
              <a:t>I</a:t>
            </a:r>
            <a:r>
              <a:rPr lang="en-GB"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rPr>
              <a:t> </a:t>
            </a:r>
            <a:r>
              <a:rPr lang="en-GB"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hlinkClick r:id="rId6"/>
              </a:rPr>
              <a:t>InstrumentationTestCase</a:t>
            </a:r>
            <a:r>
              <a:rPr lang="zh-CN" altLang="en-US" sz="1400" dirty="0">
                <a:latin typeface="Arial" panose="020B0604020202020204" pitchFamily="34" charset="0"/>
                <a:ea typeface="宋体" panose="02010600030101010101" pitchFamily="2" charset="-122"/>
                <a:cs typeface="Arial" panose="020B0604020202020204" pitchFamily="34" charset="0"/>
              </a:rPr>
              <a:t>派生的测试（不是性能测试）</a:t>
            </a:r>
            <a:endParaRPr lang="en-US" altLang="zh-CN" sz="1400" dirty="0">
              <a:latin typeface="Arial" panose="020B0604020202020204" pitchFamily="34" charset="0"/>
              <a:ea typeface="宋体" panose="02010600030101010101" pitchFamily="2" charset="-122"/>
              <a:cs typeface="Arial" panose="020B0604020202020204" pitchFamily="34" charset="0"/>
            </a:endParaRPr>
          </a:p>
          <a:p>
            <a:pPr algn="l">
              <a:lnSpc>
                <a:spcPct val="150000"/>
              </a:lnSpc>
              <a:spcBef>
                <a:spcPts val="0"/>
              </a:spcBef>
              <a:buFont typeface="+mj-lt"/>
              <a:buAutoNum type="arabicPeriod"/>
            </a:pPr>
            <a:r>
              <a:rPr lang="zh-CN" altLang="en-US" sz="1400" dirty="0">
                <a:latin typeface="Arial" panose="020B0604020202020204" pitchFamily="34" charset="0"/>
                <a:ea typeface="宋体" panose="02010600030101010101" pitchFamily="2" charset="-122"/>
                <a:cs typeface="Arial" panose="020B0604020202020204" pitchFamily="34" charset="0"/>
              </a:rPr>
              <a:t> 参数</a:t>
            </a:r>
            <a:r>
              <a:rPr lang="en-US" altLang="zh-CN" sz="1400" dirty="0">
                <a:latin typeface="Arial" panose="020B0604020202020204" pitchFamily="34" charset="0"/>
                <a:ea typeface="宋体" panose="02010600030101010101" pitchFamily="2" charset="-122"/>
                <a:cs typeface="Arial" panose="020B0604020202020204" pitchFamily="34" charset="0"/>
              </a:rPr>
              <a:t>'-</a:t>
            </a:r>
            <a:r>
              <a:rPr lang="en-GB" altLang="zh-CN" sz="1400" dirty="0">
                <a:latin typeface="Arial" panose="020B0604020202020204" pitchFamily="34" charset="0"/>
                <a:ea typeface="宋体" panose="02010600030101010101" pitchFamily="2" charset="-122"/>
                <a:cs typeface="Arial" panose="020B0604020202020204" pitchFamily="34" charset="0"/>
              </a:rPr>
              <a:t>e </a:t>
            </a:r>
            <a:r>
              <a:rPr lang="en-GB" altLang="zh-CN" sz="1400" dirty="0" err="1">
                <a:latin typeface="Arial" panose="020B0604020202020204" pitchFamily="34" charset="0"/>
                <a:ea typeface="宋体" panose="02010600030101010101" pitchFamily="2" charset="-122"/>
                <a:cs typeface="Arial" panose="020B0604020202020204" pitchFamily="34" charset="0"/>
              </a:rPr>
              <a:t>class'</a:t>
            </a:r>
            <a:r>
              <a:rPr lang="zh-CN" altLang="en-US" sz="1400" dirty="0">
                <a:latin typeface="Arial" panose="020B0604020202020204" pitchFamily="34" charset="0"/>
                <a:ea typeface="宋体" panose="02010600030101010101" pitchFamily="2" charset="-122"/>
                <a:cs typeface="Arial" panose="020B0604020202020204" pitchFamily="34" charset="0"/>
              </a:rPr>
              <a:t>设置为运行单个</a:t>
            </a:r>
            <a:r>
              <a:rPr lang="en-GB" altLang="zh-CN" sz="1400" b="0" i="0" dirty="0">
                <a:solidFill>
                  <a:srgbClr val="202124"/>
                </a:solidFill>
                <a:effectLst/>
                <a:latin typeface="Arial" panose="020B0604020202020204" pitchFamily="34" charset="0"/>
                <a:ea typeface="宋体" panose="02010600030101010101" pitchFamily="2" charset="-122"/>
                <a:cs typeface="Arial" panose="020B0604020202020204" pitchFamily="34" charset="0"/>
                <a:hlinkClick r:id="rId1"/>
              </a:rPr>
              <a:t>TestCase</a:t>
            </a:r>
            <a:endParaRPr lang="zh-CN" altLang="en-GB" sz="1400" dirty="0">
              <a:latin typeface="Arial" panose="020B0604020202020204" pitchFamily="34" charset="0"/>
              <a:ea typeface="宋体" panose="02010600030101010101" pitchFamily="2" charset="-122"/>
              <a:cs typeface="Arial" panose="020B0604020202020204" pitchFamily="34" charset="0"/>
            </a:endParaRPr>
          </a:p>
        </p:txBody>
      </p:sp>
      <p:sp>
        <p:nvSpPr>
          <p:cNvPr id="7" name="文本框 6"/>
          <p:cNvSpPr txBox="1"/>
          <p:nvPr/>
        </p:nvSpPr>
        <p:spPr>
          <a:xfrm>
            <a:off x="6699547" y="2061752"/>
            <a:ext cx="2369574" cy="368300"/>
          </a:xfrm>
          <a:prstGeom prst="rect">
            <a:avLst/>
          </a:prstGeom>
          <a:noFill/>
        </p:spPr>
        <p:txBody>
          <a:bodyPr wrap="square">
            <a:spAutoFit/>
          </a:bodyPr>
          <a:lstStyle/>
          <a:p>
            <a:pPr>
              <a:spcAft>
                <a:spcPts val="0"/>
              </a:spcAft>
            </a:pPr>
            <a:r>
              <a:rPr lang="en-US" altLang="zh-CN" sz="1800" dirty="0"/>
              <a:t>AUT</a:t>
            </a:r>
            <a:r>
              <a:rPr lang="zh-CN" altLang="en-US" sz="1800" dirty="0"/>
              <a:t>：</a:t>
            </a:r>
            <a:r>
              <a:rPr lang="en-US" altLang="zh-CN" sz="1800" dirty="0"/>
              <a:t>App</a:t>
            </a:r>
            <a:r>
              <a:rPr lang="zh-CN" altLang="en-US" sz="1800" dirty="0"/>
              <a:t> </a:t>
            </a:r>
            <a:r>
              <a:rPr lang="en-US" altLang="zh-CN" sz="1800" dirty="0"/>
              <a:t>under</a:t>
            </a:r>
            <a:r>
              <a:rPr lang="zh-CN" altLang="en-US" sz="1800" dirty="0"/>
              <a:t> </a:t>
            </a:r>
            <a:r>
              <a:rPr lang="en-US" altLang="zh-CN" sz="1800" dirty="0"/>
              <a:t>test</a:t>
            </a:r>
            <a:endParaRPr lang="zh-CN" altLang="en-US" dirty="0"/>
          </a:p>
        </p:txBody>
      </p:sp>
      <p:sp>
        <p:nvSpPr>
          <p:cNvPr id="9" name="文本框 8"/>
          <p:cNvSpPr txBox="1"/>
          <p:nvPr/>
        </p:nvSpPr>
        <p:spPr>
          <a:xfrm>
            <a:off x="147482" y="4726293"/>
            <a:ext cx="6853085" cy="306705"/>
          </a:xfrm>
          <a:prstGeom prst="rect">
            <a:avLst/>
          </a:prstGeom>
          <a:noFill/>
        </p:spPr>
        <p:txBody>
          <a:bodyPr wrap="square">
            <a:spAutoFit/>
          </a:bodyPr>
          <a:lstStyle/>
          <a:p>
            <a:pPr>
              <a:spcAft>
                <a:spcPts val="0"/>
              </a:spcAft>
            </a:pPr>
            <a:r>
              <a:rPr lang="zh-CN" altLang="en-US" sz="1400" dirty="0">
                <a:hlinkClick r:id="rId10"/>
              </a:rPr>
              <a:t>https://developer.android.com/reference/android/test/InstrumentationTestRunner</a:t>
            </a:r>
            <a:r>
              <a:rPr lang="zh-CN" altLang="en-US" sz="1400" dirty="0"/>
              <a:t> </a:t>
            </a:r>
            <a:endParaRPr lang="zh-CN" altLang="en-US" sz="1400" dirty="0"/>
          </a:p>
        </p:txBody>
      </p:sp>
    </p:spTree>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410" name="Rectangle 2"/>
          <p:cNvSpPr>
            <a:spLocks noGrp="1" noChangeArrowheads="1"/>
          </p:cNvSpPr>
          <p:nvPr>
            <p:ph type="title"/>
          </p:nvPr>
        </p:nvSpPr>
        <p:spPr>
          <a:xfrm>
            <a:off x="457199" y="320392"/>
            <a:ext cx="7192587" cy="459417"/>
          </a:xfrm>
          <a:noFill/>
        </p:spPr>
        <p:txBody>
          <a:bodyPr>
            <a:noAutofit/>
          </a:bodyPr>
          <a:lstStyle/>
          <a:p>
            <a:pPr>
              <a:spcAft>
                <a:spcPts val="0"/>
              </a:spcAft>
            </a:pPr>
            <a:r>
              <a:rPr lang="zh-CN" altLang="en-US" dirty="0"/>
              <a:t>示例</a:t>
            </a:r>
            <a:r>
              <a:rPr lang="en-US" altLang="zh-CN" dirty="0"/>
              <a:t>1</a:t>
            </a:r>
            <a:r>
              <a:rPr lang="zh-CN" altLang="en-US" dirty="0"/>
              <a:t>：</a:t>
            </a:r>
            <a:r>
              <a:rPr lang="en-US" altLang="zh-CN" dirty="0" err="1"/>
              <a:t>Monkeyrunner</a:t>
            </a:r>
            <a:endParaRPr lang="zh-CN" altLang="en-US" dirty="0"/>
          </a:p>
        </p:txBody>
      </p:sp>
      <p:sp>
        <p:nvSpPr>
          <p:cNvPr id="2193411" name="Rectangle 3"/>
          <p:cNvSpPr>
            <a:spLocks noChangeArrowheads="1"/>
          </p:cNvSpPr>
          <p:nvPr/>
        </p:nvSpPr>
        <p:spPr bwMode="auto">
          <a:xfrm>
            <a:off x="814213" y="2098711"/>
            <a:ext cx="8133142" cy="2414905"/>
          </a:xfrm>
          <a:prstGeom prst="rect">
            <a:avLst/>
          </a:prstGeom>
          <a:noFill/>
          <a:ln>
            <a:noFill/>
          </a:ln>
          <a:effectLst/>
        </p:spPr>
        <p:txBody>
          <a:bodyPr wrap="square" anchor="ctr">
            <a:spAutoFit/>
          </a:bodyPr>
          <a:lstStyle/>
          <a:p>
            <a:pPr marL="325755" indent="-325755">
              <a:lnSpc>
                <a:spcPct val="140000"/>
              </a:lnSpc>
              <a:spcBef>
                <a:spcPct val="0"/>
              </a:spcBef>
              <a:spcAft>
                <a:spcPts val="0"/>
              </a:spcAft>
              <a:buClr>
                <a:schemeClr val="accent1"/>
              </a:buClr>
              <a:buSzPct val="75000"/>
              <a:buFont typeface="Wingdings" panose="05000000000000000000" charset="0"/>
              <a:buChar char="p"/>
            </a:pPr>
            <a:r>
              <a:rPr lang="en-US" altLang="zh-CN" dirty="0" err="1">
                <a:latin typeface="微软雅黑" panose="020B0503020204020204" pitchFamily="34" charset="-122"/>
                <a:ea typeface="微软雅黑" panose="020B0503020204020204" pitchFamily="34" charset="-122"/>
                <a:cs typeface="Arial" panose="020B0604020202020204"/>
              </a:rPr>
              <a:t>InstrumentationTestRunner</a:t>
            </a:r>
            <a:r>
              <a:rPr lang="en-US" altLang="zh-CN" dirty="0">
                <a:latin typeface="微软雅黑" panose="020B0503020204020204" pitchFamily="34" charset="-122"/>
                <a:ea typeface="微软雅黑" panose="020B0503020204020204" pitchFamily="34" charset="-122"/>
                <a:cs typeface="Arial" panose="020B0604020202020204"/>
              </a:rPr>
              <a:t> </a:t>
            </a:r>
            <a:r>
              <a:rPr lang="zh-CN" altLang="zh-CN" dirty="0">
                <a:latin typeface="微软雅黑" panose="020B0503020204020204" pitchFamily="34" charset="-122"/>
                <a:ea typeface="微软雅黑" panose="020B0503020204020204" pitchFamily="34" charset="-122"/>
                <a:cs typeface="Arial" panose="020B0604020202020204"/>
              </a:rPr>
              <a:t>是针对被测</a:t>
            </a:r>
            <a:r>
              <a:rPr lang="en-US" altLang="zh-CN" dirty="0">
                <a:latin typeface="微软雅黑" panose="020B0503020204020204" pitchFamily="34" charset="-122"/>
                <a:ea typeface="微软雅黑" panose="020B0503020204020204" pitchFamily="34" charset="-122"/>
                <a:cs typeface="Arial" panose="020B0604020202020204"/>
              </a:rPr>
              <a:t>app</a:t>
            </a:r>
            <a:r>
              <a:rPr lang="zh-CN" altLang="zh-CN" dirty="0">
                <a:latin typeface="微软雅黑" panose="020B0503020204020204" pitchFamily="34" charset="-122"/>
                <a:ea typeface="微软雅黑" panose="020B0503020204020204" pitchFamily="34" charset="-122"/>
                <a:cs typeface="Arial" panose="020B0604020202020204"/>
              </a:rPr>
              <a:t>而运行测试脚本的执行器</a:t>
            </a:r>
            <a:endParaRPr lang="zh-CN" altLang="zh-CN" dirty="0">
              <a:latin typeface="微软雅黑" panose="020B0503020204020204" pitchFamily="34" charset="-122"/>
              <a:ea typeface="微软雅黑" panose="020B0503020204020204" pitchFamily="34" charset="-122"/>
              <a:cs typeface="Arial" panose="020B0604020202020204"/>
            </a:endParaRPr>
          </a:p>
          <a:p>
            <a:pPr marL="325755" lvl="1" indent="-325755">
              <a:lnSpc>
                <a:spcPct val="140000"/>
              </a:lnSpc>
              <a:spcBef>
                <a:spcPts val="0"/>
              </a:spcBef>
              <a:spcAft>
                <a:spcPts val="0"/>
              </a:spcAft>
              <a:buClr>
                <a:schemeClr val="accent1"/>
              </a:buClr>
              <a:buSzPct val="75000"/>
              <a:buFont typeface="Wingdings" panose="05000000000000000000" charset="0"/>
              <a:buChar char="p"/>
            </a:pPr>
            <a:r>
              <a:rPr lang="en-US" altLang="zh-CN" dirty="0">
                <a:latin typeface="微软雅黑" panose="020B0503020204020204" pitchFamily="34" charset="-122"/>
                <a:ea typeface="微软雅黑" panose="020B0503020204020204" pitchFamily="34" charset="-122"/>
                <a:cs typeface="Arial" panose="020B0604020202020204"/>
              </a:rPr>
              <a:t>Test tools</a:t>
            </a:r>
            <a:r>
              <a:rPr lang="zh-CN" altLang="zh-CN" dirty="0">
                <a:latin typeface="微软雅黑" panose="020B0503020204020204" pitchFamily="34" charset="-122"/>
                <a:ea typeface="微软雅黑" panose="020B0503020204020204" pitchFamily="34" charset="-122"/>
                <a:cs typeface="Arial" panose="020B0604020202020204"/>
              </a:rPr>
              <a:t>：即与</a:t>
            </a:r>
            <a:r>
              <a:rPr lang="en-US" altLang="zh-CN" dirty="0">
                <a:latin typeface="微软雅黑" panose="020B0503020204020204" pitchFamily="34" charset="-122"/>
                <a:ea typeface="微软雅黑" panose="020B0503020204020204" pitchFamily="34" charset="-122"/>
                <a:cs typeface="Arial" panose="020B0604020202020204"/>
              </a:rPr>
              <a:t>Eclipse IDE</a:t>
            </a:r>
            <a:r>
              <a:rPr lang="zh-CN" altLang="zh-CN" dirty="0">
                <a:latin typeface="微软雅黑" panose="020B0503020204020204" pitchFamily="34" charset="-122"/>
                <a:ea typeface="微软雅黑" panose="020B0503020204020204" pitchFamily="34" charset="-122"/>
                <a:cs typeface="Arial" panose="020B0604020202020204"/>
              </a:rPr>
              <a:t>集成的、构建测试的</a:t>
            </a:r>
            <a:r>
              <a:rPr lang="en-US" altLang="zh-CN" dirty="0">
                <a:latin typeface="微软雅黑" panose="020B0503020204020204" pitchFamily="34" charset="-122"/>
                <a:ea typeface="微软雅黑" panose="020B0503020204020204" pitchFamily="34" charset="-122"/>
                <a:cs typeface="Arial" panose="020B0604020202020204"/>
              </a:rPr>
              <a:t>SDK tools </a:t>
            </a:r>
            <a:endParaRPr lang="zh-CN" altLang="zh-CN" dirty="0">
              <a:latin typeface="微软雅黑" panose="020B0503020204020204" pitchFamily="34" charset="-122"/>
              <a:ea typeface="微软雅黑" panose="020B0503020204020204" pitchFamily="34" charset="-122"/>
              <a:cs typeface="Arial" panose="020B0604020202020204"/>
            </a:endParaRPr>
          </a:p>
          <a:p>
            <a:pPr marL="325755" lvl="1" indent="-325755">
              <a:lnSpc>
                <a:spcPct val="140000"/>
              </a:lnSpc>
              <a:spcBef>
                <a:spcPts val="0"/>
              </a:spcBef>
              <a:spcAft>
                <a:spcPts val="0"/>
              </a:spcAft>
              <a:buClr>
                <a:schemeClr val="accent1"/>
              </a:buClr>
              <a:buSzPct val="75000"/>
              <a:buFont typeface="Wingdings" panose="05000000000000000000" charset="0"/>
              <a:buChar char="p"/>
            </a:pPr>
            <a:r>
              <a:rPr lang="en-US" altLang="zh-CN" dirty="0" err="1">
                <a:latin typeface="微软雅黑" panose="020B0503020204020204" pitchFamily="34" charset="-122"/>
                <a:ea typeface="微软雅黑" panose="020B0503020204020204" pitchFamily="34" charset="-122"/>
                <a:cs typeface="Arial" panose="020B0604020202020204"/>
              </a:rPr>
              <a:t>MonkeyRunner</a:t>
            </a:r>
            <a:r>
              <a:rPr lang="en-US" altLang="zh-CN" dirty="0">
                <a:latin typeface="微软雅黑" panose="020B0503020204020204" pitchFamily="34" charset="-122"/>
                <a:ea typeface="微软雅黑" panose="020B0503020204020204" pitchFamily="34" charset="-122"/>
                <a:cs typeface="Arial" panose="020B0604020202020204"/>
              </a:rPr>
              <a:t>: </a:t>
            </a:r>
            <a:r>
              <a:rPr lang="zh-CN" altLang="zh-CN" dirty="0">
                <a:latin typeface="微软雅黑" panose="020B0503020204020204" pitchFamily="34" charset="-122"/>
                <a:ea typeface="微软雅黑" panose="020B0503020204020204" pitchFamily="34" charset="-122"/>
                <a:cs typeface="Arial" panose="020B0604020202020204"/>
              </a:rPr>
              <a:t>提供</a:t>
            </a:r>
            <a:r>
              <a:rPr lang="en-US" altLang="zh-CN" dirty="0">
                <a:latin typeface="微软雅黑" panose="020B0503020204020204" pitchFamily="34" charset="-122"/>
                <a:ea typeface="微软雅黑" panose="020B0503020204020204" pitchFamily="34" charset="-122"/>
                <a:cs typeface="Arial" panose="020B0604020202020204"/>
              </a:rPr>
              <a:t>API</a:t>
            </a:r>
            <a:r>
              <a:rPr lang="zh-CN" altLang="zh-CN" dirty="0">
                <a:latin typeface="微软雅黑" panose="020B0503020204020204" pitchFamily="34" charset="-122"/>
                <a:ea typeface="微软雅黑" panose="020B0503020204020204" pitchFamily="34" charset="-122"/>
                <a:cs typeface="Arial" panose="020B0604020202020204"/>
              </a:rPr>
              <a:t>开发测试脚本，以便能在</a:t>
            </a:r>
            <a:r>
              <a:rPr lang="en-US" altLang="zh-CN" dirty="0">
                <a:latin typeface="微软雅黑" panose="020B0503020204020204" pitchFamily="34" charset="-122"/>
                <a:ea typeface="微软雅黑" panose="020B0503020204020204" pitchFamily="34" charset="-122"/>
                <a:cs typeface="Arial" panose="020B0604020202020204"/>
              </a:rPr>
              <a:t>Android </a:t>
            </a:r>
            <a:r>
              <a:rPr lang="zh-CN" altLang="zh-CN" dirty="0">
                <a:latin typeface="微软雅黑" panose="020B0503020204020204" pitchFamily="34" charset="-122"/>
                <a:ea typeface="微软雅黑" panose="020B0503020204020204" pitchFamily="34" charset="-122"/>
                <a:cs typeface="Arial" panose="020B0604020202020204"/>
              </a:rPr>
              <a:t>代码之外来控制设备</a:t>
            </a:r>
            <a:endParaRPr lang="zh-CN" altLang="zh-CN" dirty="0">
              <a:latin typeface="微软雅黑" panose="020B0503020204020204" pitchFamily="34" charset="-122"/>
              <a:ea typeface="微软雅黑" panose="020B0503020204020204" pitchFamily="34" charset="-122"/>
              <a:cs typeface="Arial" panose="020B0604020202020204"/>
            </a:endParaRPr>
          </a:p>
          <a:p>
            <a:pPr marL="325755" lvl="1" indent="-325755">
              <a:lnSpc>
                <a:spcPct val="140000"/>
              </a:lnSpc>
              <a:spcBef>
                <a:spcPts val="0"/>
              </a:spcBef>
              <a:spcAft>
                <a:spcPts val="0"/>
              </a:spcAft>
              <a:buClr>
                <a:schemeClr val="accent1"/>
              </a:buClr>
              <a:buSzPct val="75000"/>
              <a:buFont typeface="Wingdings" panose="05000000000000000000" charset="0"/>
              <a:buChar char="p"/>
            </a:pPr>
            <a:r>
              <a:rPr lang="en-US" altLang="zh-CN" dirty="0">
                <a:latin typeface="微软雅黑" panose="020B0503020204020204" pitchFamily="34" charset="-122"/>
                <a:ea typeface="微软雅黑" panose="020B0503020204020204" pitchFamily="34" charset="-122"/>
                <a:cs typeface="Arial" panose="020B0604020202020204"/>
              </a:rPr>
              <a:t>Test package</a:t>
            </a:r>
            <a:r>
              <a:rPr lang="zh-CN" altLang="zh-CN" dirty="0">
                <a:latin typeface="微软雅黑" panose="020B0503020204020204" pitchFamily="34" charset="-122"/>
                <a:ea typeface="微软雅黑" panose="020B0503020204020204" pitchFamily="34" charset="-122"/>
                <a:cs typeface="Arial" panose="020B0604020202020204"/>
              </a:rPr>
              <a:t>被组织在测试项目中，遵守命名空间</a:t>
            </a:r>
            <a:endParaRPr lang="en-US" altLang="zh-CN" dirty="0">
              <a:latin typeface="微软雅黑" panose="020B0503020204020204" pitchFamily="34" charset="-122"/>
              <a:ea typeface="微软雅黑" panose="020B0503020204020204" pitchFamily="34" charset="-122"/>
              <a:cs typeface="Arial" panose="020B0604020202020204"/>
            </a:endParaRPr>
          </a:p>
          <a:p>
            <a:pPr marL="325755" lvl="1" indent="-325755">
              <a:lnSpc>
                <a:spcPct val="140000"/>
              </a:lnSpc>
              <a:spcBef>
                <a:spcPts val="0"/>
              </a:spcBef>
              <a:buClr>
                <a:schemeClr val="accent1"/>
              </a:buClr>
              <a:buSzPct val="75000"/>
              <a:buFont typeface="Wingdings" panose="05000000000000000000" charset="0"/>
              <a:buChar char="p"/>
            </a:pPr>
            <a:r>
              <a:rPr lang="en-US" altLang="zh-CN" dirty="0">
                <a:latin typeface="微软雅黑" panose="020B0503020204020204" pitchFamily="34" charset="-122"/>
                <a:ea typeface="微软雅黑" panose="020B0503020204020204" pitchFamily="34" charset="-122"/>
                <a:cs typeface="Arial" panose="020B0604020202020204"/>
              </a:rPr>
              <a:t>Test case classes</a:t>
            </a:r>
            <a:endParaRPr lang="zh-CN" altLang="en-US" dirty="0">
              <a:latin typeface="微软雅黑" panose="020B0503020204020204" pitchFamily="34" charset="-122"/>
              <a:ea typeface="微软雅黑" panose="020B0503020204020204" pitchFamily="34" charset="-122"/>
              <a:cs typeface="Arial" panose="020B0604020202020204"/>
            </a:endParaRPr>
          </a:p>
        </p:txBody>
      </p:sp>
      <p:sp>
        <p:nvSpPr>
          <p:cNvPr id="3" name="矩形 2"/>
          <p:cNvSpPr/>
          <p:nvPr/>
        </p:nvSpPr>
        <p:spPr>
          <a:xfrm>
            <a:off x="550509" y="1059976"/>
            <a:ext cx="8042981" cy="810260"/>
          </a:xfrm>
          <a:prstGeom prst="rect">
            <a:avLst/>
          </a:prstGeom>
        </p:spPr>
        <p:txBody>
          <a:bodyPr wrap="square">
            <a:spAutoFit/>
          </a:bodyPr>
          <a:lstStyle/>
          <a:p>
            <a:pPr>
              <a:lnSpc>
                <a:spcPct val="130000"/>
              </a:lnSpc>
              <a:spcAft>
                <a:spcPts val="0"/>
              </a:spcAft>
            </a:pP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基于</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脚本实现复杂测试用例的</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UI</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测试工具，通过坐标、控件</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ID</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来操作应用的</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UI</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元素，截取测试执行的</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UI</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界面，进行图像比较分析来发现问题</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93411">
                                            <p:txEl>
                                              <p:pRg st="0" end="0"/>
                                            </p:txEl>
                                          </p:spTgt>
                                        </p:tgtEl>
                                        <p:attrNameLst>
                                          <p:attrName>style.visibility</p:attrName>
                                        </p:attrNameLst>
                                      </p:cBhvr>
                                      <p:to>
                                        <p:strVal val="visible"/>
                                      </p:to>
                                    </p:set>
                                    <p:anim calcmode="lin" valueType="num">
                                      <p:cBhvr additive="base">
                                        <p:cTn id="7" dur="1000" fill="hold"/>
                                        <p:tgtEl>
                                          <p:spTgt spid="2193411">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1934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93411">
                                            <p:txEl>
                                              <p:pRg st="1" end="1"/>
                                            </p:txEl>
                                          </p:spTgt>
                                        </p:tgtEl>
                                        <p:attrNameLst>
                                          <p:attrName>style.visibility</p:attrName>
                                        </p:attrNameLst>
                                      </p:cBhvr>
                                      <p:to>
                                        <p:strVal val="visible"/>
                                      </p:to>
                                    </p:set>
                                    <p:anim calcmode="lin" valueType="num">
                                      <p:cBhvr additive="base">
                                        <p:cTn id="13" dur="1000" fill="hold"/>
                                        <p:tgtEl>
                                          <p:spTgt spid="2193411">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21934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93411">
                                            <p:txEl>
                                              <p:pRg st="2" end="2"/>
                                            </p:txEl>
                                          </p:spTgt>
                                        </p:tgtEl>
                                        <p:attrNameLst>
                                          <p:attrName>style.visibility</p:attrName>
                                        </p:attrNameLst>
                                      </p:cBhvr>
                                      <p:to>
                                        <p:strVal val="visible"/>
                                      </p:to>
                                    </p:set>
                                    <p:anim calcmode="lin" valueType="num">
                                      <p:cBhvr additive="base">
                                        <p:cTn id="19" dur="1000" fill="hold"/>
                                        <p:tgtEl>
                                          <p:spTgt spid="2193411">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21934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93411">
                                            <p:txEl>
                                              <p:pRg st="3" end="3"/>
                                            </p:txEl>
                                          </p:spTgt>
                                        </p:tgtEl>
                                        <p:attrNameLst>
                                          <p:attrName>style.visibility</p:attrName>
                                        </p:attrNameLst>
                                      </p:cBhvr>
                                      <p:to>
                                        <p:strVal val="visible"/>
                                      </p:to>
                                    </p:set>
                                    <p:anim calcmode="lin" valueType="num">
                                      <p:cBhvr additive="base">
                                        <p:cTn id="25" dur="1000" fill="hold"/>
                                        <p:tgtEl>
                                          <p:spTgt spid="2193411">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21934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93411">
                                            <p:txEl>
                                              <p:pRg st="4" end="4"/>
                                            </p:txEl>
                                          </p:spTgt>
                                        </p:tgtEl>
                                        <p:attrNameLst>
                                          <p:attrName>style.visibility</p:attrName>
                                        </p:attrNameLst>
                                      </p:cBhvr>
                                      <p:to>
                                        <p:strVal val="visible"/>
                                      </p:to>
                                    </p:set>
                                    <p:anim calcmode="lin" valueType="num">
                                      <p:cBhvr additive="base">
                                        <p:cTn id="31" dur="1000" fill="hold"/>
                                        <p:tgtEl>
                                          <p:spTgt spid="2193411">
                                            <p:txEl>
                                              <p:pRg st="4" end="4"/>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21934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410" name="Rectangle 2"/>
          <p:cNvSpPr>
            <a:spLocks noGrp="1" noChangeArrowheads="1"/>
          </p:cNvSpPr>
          <p:nvPr>
            <p:ph type="title"/>
          </p:nvPr>
        </p:nvSpPr>
        <p:spPr>
          <a:xfrm>
            <a:off x="457199" y="250032"/>
            <a:ext cx="7192587" cy="459417"/>
          </a:xfrm>
          <a:noFill/>
        </p:spPr>
        <p:txBody>
          <a:bodyPr>
            <a:noAutofit/>
          </a:bodyPr>
          <a:lstStyle/>
          <a:p>
            <a:pPr>
              <a:spcAft>
                <a:spcPts val="0"/>
              </a:spcAft>
            </a:pPr>
            <a:r>
              <a:rPr lang="zh-CN" altLang="en-US" dirty="0"/>
              <a:t>示例</a:t>
            </a:r>
            <a:r>
              <a:rPr lang="en-US" altLang="zh-CN" dirty="0"/>
              <a:t>1</a:t>
            </a:r>
            <a:r>
              <a:rPr lang="zh-CN" altLang="en-US" dirty="0"/>
              <a:t>：</a:t>
            </a:r>
            <a:r>
              <a:rPr lang="en-US" altLang="zh-CN" dirty="0" err="1"/>
              <a:t>Monkeyrunner</a:t>
            </a:r>
            <a:r>
              <a:rPr lang="zh-CN" altLang="en-US" sz="2000" b="0" dirty="0"/>
              <a:t> </a:t>
            </a:r>
            <a:r>
              <a:rPr lang="en-US" altLang="zh-CN" sz="2000" b="0" dirty="0"/>
              <a:t>-</a:t>
            </a:r>
            <a:r>
              <a:rPr lang="zh-CN" altLang="en-US" sz="2000" b="0" dirty="0"/>
              <a:t> 续</a:t>
            </a:r>
            <a:endParaRPr lang="zh-CN" altLang="en-US" sz="2000" b="0" dirty="0"/>
          </a:p>
        </p:txBody>
      </p:sp>
      <p:sp>
        <p:nvSpPr>
          <p:cNvPr id="5" name="文本框 4"/>
          <p:cNvSpPr txBox="1"/>
          <p:nvPr/>
        </p:nvSpPr>
        <p:spPr>
          <a:xfrm>
            <a:off x="717754" y="1663099"/>
            <a:ext cx="8032956" cy="2999740"/>
          </a:xfrm>
          <a:prstGeom prst="rect">
            <a:avLst/>
          </a:prstGeom>
          <a:noFill/>
        </p:spPr>
        <p:txBody>
          <a:bodyPr wrap="square">
            <a:spAutoFit/>
          </a:bodyPr>
          <a:lstStyle/>
          <a:p>
            <a:pPr marL="273050" indent="-273050" algn="l">
              <a:lnSpc>
                <a:spcPct val="150000"/>
              </a:lnSpc>
              <a:spcAft>
                <a:spcPts val="0"/>
              </a:spcAft>
              <a:buFont typeface="Arial" panose="020B0604020202020204" pitchFamily="34" charset="0"/>
              <a:buChar char="•"/>
            </a:pPr>
            <a:r>
              <a:rPr lang="en-GB" altLang="zh-CN" b="0" i="0" dirty="0">
                <a:solidFill>
                  <a:srgbClr val="202124"/>
                </a:solidFill>
                <a:effectLst/>
                <a:latin typeface="微软雅黑" panose="020B0503020204020204" pitchFamily="34" charset="-122"/>
                <a:ea typeface="微软雅黑" panose="020B0503020204020204" pitchFamily="34" charset="-122"/>
                <a:hlinkClick r:id="rId1"/>
              </a:rPr>
              <a:t>MonkeyRunner</a:t>
            </a:r>
            <a:r>
              <a:rPr lang="zh-CN" altLang="en-GB" b="0" i="0" dirty="0">
                <a:solidFill>
                  <a:srgbClr val="202124"/>
                </a:solidFill>
                <a:effectLst/>
                <a:latin typeface="微软雅黑" panose="020B0503020204020204" pitchFamily="34" charset="-122"/>
                <a:ea typeface="微软雅黑" panose="020B0503020204020204" pitchFamily="34" charset="-122"/>
              </a:rPr>
              <a:t>：</a:t>
            </a:r>
            <a:r>
              <a:rPr lang="zh-CN" altLang="en-US" b="0" i="0" dirty="0">
                <a:solidFill>
                  <a:srgbClr val="202124"/>
                </a:solidFill>
                <a:effectLst/>
                <a:latin typeface="微软雅黑" panose="020B0503020204020204" pitchFamily="34" charset="-122"/>
                <a:ea typeface="微软雅黑" panose="020B0503020204020204" pitchFamily="34" charset="-122"/>
              </a:rPr>
              <a:t>此</a:t>
            </a:r>
            <a:r>
              <a:rPr lang="en-US" altLang="zh-CN" b="0" i="0" dirty="0">
                <a:solidFill>
                  <a:srgbClr val="202124"/>
                </a:solidFill>
                <a:effectLst/>
                <a:latin typeface="微软雅黑" panose="020B0503020204020204" pitchFamily="34" charset="-122"/>
                <a:ea typeface="微软雅黑" panose="020B0503020204020204" pitchFamily="34" charset="-122"/>
              </a:rPr>
              <a:t>class</a:t>
            </a:r>
            <a:r>
              <a:rPr lang="zh-CN" altLang="en-US" b="0" i="0" dirty="0">
                <a:solidFill>
                  <a:srgbClr val="202124"/>
                </a:solidFill>
                <a:effectLst/>
                <a:latin typeface="微软雅黑" panose="020B0503020204020204" pitchFamily="34" charset="-122"/>
                <a:ea typeface="微软雅黑" panose="020B0503020204020204" pitchFamily="34" charset="-122"/>
              </a:rPr>
              <a:t>提供了用于将 </a:t>
            </a:r>
            <a:r>
              <a:rPr lang="en-GB" altLang="zh-CN" b="0" i="0" dirty="0" err="1">
                <a:solidFill>
                  <a:srgbClr val="202124"/>
                </a:solidFill>
                <a:effectLst/>
                <a:latin typeface="微软雅黑" panose="020B0503020204020204" pitchFamily="34" charset="-122"/>
                <a:ea typeface="微软雅黑" panose="020B0503020204020204" pitchFamily="34" charset="-122"/>
              </a:rPr>
              <a:t>monkeyrunner</a:t>
            </a:r>
            <a:r>
              <a:rPr lang="en-GB" altLang="zh-CN" b="0" i="0" dirty="0">
                <a:solidFill>
                  <a:srgbClr val="202124"/>
                </a:solidFill>
                <a:effectLst/>
                <a:latin typeface="微软雅黑" panose="020B0503020204020204" pitchFamily="34" charset="-122"/>
                <a:ea typeface="微软雅黑" panose="020B0503020204020204" pitchFamily="34" charset="-122"/>
              </a:rPr>
              <a:t> </a:t>
            </a:r>
            <a:r>
              <a:rPr lang="zh-CN" altLang="en-US" b="0" i="0" dirty="0">
                <a:solidFill>
                  <a:srgbClr val="202124"/>
                </a:solidFill>
                <a:effectLst/>
                <a:latin typeface="微软雅黑" panose="020B0503020204020204" pitchFamily="34" charset="-122"/>
                <a:ea typeface="微软雅黑" panose="020B0503020204020204" pitchFamily="34" charset="-122"/>
              </a:rPr>
              <a:t>连接到设备或模拟器的方法，也提供了用于为 </a:t>
            </a:r>
            <a:r>
              <a:rPr lang="en-GB" altLang="zh-CN" b="0" i="0" dirty="0" err="1">
                <a:solidFill>
                  <a:srgbClr val="202124"/>
                </a:solidFill>
                <a:effectLst/>
                <a:latin typeface="微软雅黑" panose="020B0503020204020204" pitchFamily="34" charset="-122"/>
                <a:ea typeface="微软雅黑" panose="020B0503020204020204" pitchFamily="34" charset="-122"/>
              </a:rPr>
              <a:t>monkeyrunner</a:t>
            </a:r>
            <a:r>
              <a:rPr lang="en-GB" altLang="zh-CN" b="0" i="0" dirty="0">
                <a:solidFill>
                  <a:srgbClr val="202124"/>
                </a:solidFill>
                <a:effectLst/>
                <a:latin typeface="微软雅黑" panose="020B0503020204020204" pitchFamily="34" charset="-122"/>
                <a:ea typeface="微软雅黑" panose="020B0503020204020204" pitchFamily="34" charset="-122"/>
              </a:rPr>
              <a:t> </a:t>
            </a:r>
            <a:r>
              <a:rPr lang="zh-CN" altLang="en-US" b="0" i="0" dirty="0">
                <a:solidFill>
                  <a:srgbClr val="202124"/>
                </a:solidFill>
                <a:effectLst/>
                <a:latin typeface="微软雅黑" panose="020B0503020204020204" pitchFamily="34" charset="-122"/>
                <a:ea typeface="微软雅黑" panose="020B0503020204020204" pitchFamily="34" charset="-122"/>
              </a:rPr>
              <a:t>程序创建界面以及显示内置帮助的方法。</a:t>
            </a:r>
            <a:endParaRPr lang="zh-CN" altLang="en-US" b="0" i="0" dirty="0">
              <a:solidFill>
                <a:srgbClr val="202124"/>
              </a:solidFill>
              <a:effectLst/>
              <a:latin typeface="微软雅黑" panose="020B0503020204020204" pitchFamily="34" charset="-122"/>
              <a:ea typeface="微软雅黑" panose="020B0503020204020204" pitchFamily="34" charset="-122"/>
            </a:endParaRPr>
          </a:p>
          <a:p>
            <a:pPr marL="273050" indent="-273050" algn="l">
              <a:lnSpc>
                <a:spcPct val="150000"/>
              </a:lnSpc>
              <a:spcBef>
                <a:spcPts val="0"/>
              </a:spcBef>
              <a:spcAft>
                <a:spcPts val="0"/>
              </a:spcAft>
              <a:buFont typeface="Arial" panose="020B0604020202020204" pitchFamily="34" charset="0"/>
              <a:buChar char="•"/>
            </a:pPr>
            <a:r>
              <a:rPr lang="en-GB" altLang="zh-CN" b="0" i="0" dirty="0">
                <a:solidFill>
                  <a:srgbClr val="202124"/>
                </a:solidFill>
                <a:effectLst/>
                <a:latin typeface="微软雅黑" panose="020B0503020204020204" pitchFamily="34" charset="-122"/>
                <a:ea typeface="微软雅黑" panose="020B0503020204020204" pitchFamily="34" charset="-122"/>
                <a:hlinkClick r:id="rId2"/>
              </a:rPr>
              <a:t>MonkeyDevice</a:t>
            </a:r>
            <a:r>
              <a:rPr lang="zh-CN" altLang="en-GB" b="0" i="0" dirty="0">
                <a:solidFill>
                  <a:srgbClr val="202124"/>
                </a:solidFill>
                <a:effectLst/>
                <a:latin typeface="微软雅黑" panose="020B0503020204020204" pitchFamily="34" charset="-122"/>
                <a:ea typeface="微软雅黑" panose="020B0503020204020204" pitchFamily="34" charset="-122"/>
              </a:rPr>
              <a:t>：</a:t>
            </a:r>
            <a:r>
              <a:rPr lang="zh-CN" altLang="en-US" b="0" i="0" dirty="0">
                <a:solidFill>
                  <a:srgbClr val="202124"/>
                </a:solidFill>
                <a:effectLst/>
                <a:latin typeface="微软雅黑" panose="020B0503020204020204" pitchFamily="34" charset="-122"/>
                <a:ea typeface="微软雅黑" panose="020B0503020204020204" pitchFamily="34" charset="-122"/>
              </a:rPr>
              <a:t>代表设备或模拟器，提供了用于安装和卸载软件包、启动 </a:t>
            </a:r>
            <a:r>
              <a:rPr lang="en-GB" altLang="zh-CN" b="0" i="0" dirty="0">
                <a:solidFill>
                  <a:srgbClr val="202124"/>
                </a:solidFill>
                <a:effectLst/>
                <a:latin typeface="微软雅黑" panose="020B0503020204020204" pitchFamily="34" charset="-122"/>
                <a:ea typeface="微软雅黑" panose="020B0503020204020204" pitchFamily="34" charset="-122"/>
              </a:rPr>
              <a:t>Activity </a:t>
            </a:r>
            <a:r>
              <a:rPr lang="zh-CN" altLang="en-US" b="0" i="0" dirty="0">
                <a:solidFill>
                  <a:srgbClr val="202124"/>
                </a:solidFill>
                <a:effectLst/>
                <a:latin typeface="微软雅黑" panose="020B0503020204020204" pitchFamily="34" charset="-122"/>
                <a:ea typeface="微软雅黑" panose="020B0503020204020204" pitchFamily="34" charset="-122"/>
              </a:rPr>
              <a:t>以及向应用发送键盘或轻触事件的方法、运行测试软件包。</a:t>
            </a:r>
            <a:endParaRPr lang="zh-CN" altLang="en-US" b="0" i="0" dirty="0">
              <a:solidFill>
                <a:srgbClr val="202124"/>
              </a:solidFill>
              <a:effectLst/>
              <a:latin typeface="微软雅黑" panose="020B0503020204020204" pitchFamily="34" charset="-122"/>
              <a:ea typeface="微软雅黑" panose="020B0503020204020204" pitchFamily="34" charset="-122"/>
            </a:endParaRPr>
          </a:p>
          <a:p>
            <a:pPr marL="273050" indent="-273050" algn="l">
              <a:lnSpc>
                <a:spcPct val="150000"/>
              </a:lnSpc>
              <a:spcBef>
                <a:spcPts val="0"/>
              </a:spcBef>
              <a:buFont typeface="Arial" panose="020B0604020202020204" pitchFamily="34" charset="0"/>
              <a:buChar char="•"/>
            </a:pPr>
            <a:r>
              <a:rPr lang="en-GB" altLang="zh-CN" b="0" i="0" dirty="0">
                <a:solidFill>
                  <a:srgbClr val="202124"/>
                </a:solidFill>
                <a:effectLst/>
                <a:latin typeface="微软雅黑" panose="020B0503020204020204" pitchFamily="34" charset="-122"/>
                <a:ea typeface="微软雅黑" panose="020B0503020204020204" pitchFamily="34" charset="-122"/>
                <a:hlinkClick r:id="rId3"/>
              </a:rPr>
              <a:t>MonkeyImage</a:t>
            </a:r>
            <a:r>
              <a:rPr lang="zh-CN" altLang="en-GB" b="0" i="0" dirty="0">
                <a:solidFill>
                  <a:srgbClr val="202124"/>
                </a:solidFill>
                <a:effectLst/>
                <a:latin typeface="微软雅黑" panose="020B0503020204020204" pitchFamily="34" charset="-122"/>
                <a:ea typeface="微软雅黑" panose="020B0503020204020204" pitchFamily="34" charset="-122"/>
              </a:rPr>
              <a:t>：</a:t>
            </a:r>
            <a:r>
              <a:rPr lang="zh-CN" altLang="en-US" b="0" i="0" dirty="0">
                <a:solidFill>
                  <a:srgbClr val="202124"/>
                </a:solidFill>
                <a:effectLst/>
                <a:latin typeface="微软雅黑" panose="020B0503020204020204" pitchFamily="34" charset="-122"/>
                <a:ea typeface="微软雅黑" panose="020B0503020204020204" pitchFamily="34" charset="-122"/>
              </a:rPr>
              <a:t>提供了用于截屏、将位图转换为各种格式、比较两个 </a:t>
            </a:r>
            <a:r>
              <a:rPr lang="en-GB" altLang="zh-CN" b="0" i="0" dirty="0" err="1">
                <a:solidFill>
                  <a:srgbClr val="202124"/>
                </a:solidFill>
                <a:effectLst/>
                <a:latin typeface="微软雅黑" panose="020B0503020204020204" pitchFamily="34" charset="-122"/>
                <a:ea typeface="微软雅黑" panose="020B0503020204020204" pitchFamily="34" charset="-122"/>
              </a:rPr>
              <a:t>MonkeyImage</a:t>
            </a:r>
            <a:r>
              <a:rPr lang="en-GB" altLang="zh-CN" b="0" i="0" dirty="0">
                <a:solidFill>
                  <a:srgbClr val="202124"/>
                </a:solidFill>
                <a:effectLst/>
                <a:latin typeface="微软雅黑" panose="020B0503020204020204" pitchFamily="34" charset="-122"/>
                <a:ea typeface="微软雅黑" panose="020B0503020204020204" pitchFamily="34" charset="-122"/>
              </a:rPr>
              <a:t> </a:t>
            </a:r>
            <a:r>
              <a:rPr lang="zh-CN" altLang="en-US" b="0" i="0" dirty="0">
                <a:solidFill>
                  <a:srgbClr val="202124"/>
                </a:solidFill>
                <a:effectLst/>
                <a:latin typeface="微软雅黑" panose="020B0503020204020204" pitchFamily="34" charset="-122"/>
                <a:ea typeface="微软雅黑" panose="020B0503020204020204" pitchFamily="34" charset="-122"/>
              </a:rPr>
              <a:t>对象以及将图片写入文件的方法。</a:t>
            </a:r>
            <a:endParaRPr lang="zh-CN" altLang="en-US" b="0" i="0" dirty="0">
              <a:solidFill>
                <a:srgbClr val="202124"/>
              </a:solidFill>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884902" y="893886"/>
            <a:ext cx="6626943" cy="583565"/>
          </a:xfrm>
          <a:prstGeom prst="rect">
            <a:avLst/>
          </a:prstGeom>
          <a:noFill/>
        </p:spPr>
        <p:txBody>
          <a:bodyPr wrap="square">
            <a:spAutoFit/>
          </a:bodyPr>
          <a:lstStyle/>
          <a:p>
            <a:pPr>
              <a:spcAft>
                <a:spcPts val="0"/>
              </a:spcAft>
            </a:pPr>
            <a:r>
              <a:rPr lang="en-GB" altLang="zh-CN" sz="1600" b="0" i="0" dirty="0" err="1">
                <a:solidFill>
                  <a:schemeClr val="accent1">
                    <a:lumMod val="75000"/>
                  </a:schemeClr>
                </a:solidFill>
                <a:effectLst/>
                <a:latin typeface="微软雅黑" panose="020B0503020204020204" pitchFamily="34" charset="-122"/>
                <a:ea typeface="微软雅黑" panose="020B0503020204020204" pitchFamily="34" charset="-122"/>
              </a:rPr>
              <a:t>monkeyrunner</a:t>
            </a:r>
            <a:r>
              <a:rPr lang="en-GB" altLang="zh-CN" sz="1600" b="0" i="0" dirty="0">
                <a:solidFill>
                  <a:schemeClr val="accent1">
                    <a:lumMod val="75000"/>
                  </a:schemeClr>
                </a:solidFill>
                <a:effectLst/>
                <a:latin typeface="微软雅黑" panose="020B0503020204020204" pitchFamily="34" charset="-122"/>
                <a:ea typeface="微软雅黑" panose="020B0503020204020204" pitchFamily="34" charset="-122"/>
              </a:rPr>
              <a:t> API </a:t>
            </a:r>
            <a:r>
              <a:rPr lang="zh-CN" altLang="en-US" sz="1600" b="0" i="0" dirty="0">
                <a:solidFill>
                  <a:schemeClr val="accent1">
                    <a:lumMod val="75000"/>
                  </a:schemeClr>
                </a:solidFill>
                <a:effectLst/>
                <a:latin typeface="微软雅黑" panose="020B0503020204020204" pitchFamily="34" charset="-122"/>
                <a:ea typeface="微软雅黑" panose="020B0503020204020204" pitchFamily="34" charset="-122"/>
              </a:rPr>
              <a:t>可以跨多个设备或模拟器应用一个或多个测试套件，可以基于</a:t>
            </a:r>
            <a:r>
              <a:rPr lang="en-US" altLang="zh-CN" sz="1600" b="0" i="0" dirty="0">
                <a:solidFill>
                  <a:schemeClr val="accent1">
                    <a:lumMod val="75000"/>
                  </a:schemeClr>
                </a:solidFill>
                <a:effectLst/>
                <a:latin typeface="微软雅黑" panose="020B0503020204020204" pitchFamily="34" charset="-122"/>
                <a:ea typeface="微软雅黑" panose="020B0503020204020204" pitchFamily="34" charset="-122"/>
              </a:rPr>
              <a:t>API</a:t>
            </a:r>
            <a:r>
              <a:rPr lang="zh-CN" altLang="en-US" sz="1600" b="0" i="0" dirty="0">
                <a:solidFill>
                  <a:schemeClr val="accent1">
                    <a:lumMod val="75000"/>
                  </a:schemeClr>
                </a:solidFill>
                <a:effectLst/>
                <a:latin typeface="微软雅黑" panose="020B0503020204020204" pitchFamily="34" charset="-122"/>
                <a:ea typeface="微软雅黑" panose="020B0503020204020204" pitchFamily="34" charset="-122"/>
              </a:rPr>
              <a:t>和</a:t>
            </a:r>
            <a:r>
              <a:rPr lang="en-US" altLang="zh-CN" sz="1600" b="0" i="0" dirty="0">
                <a:solidFill>
                  <a:schemeClr val="accent1">
                    <a:lumMod val="75000"/>
                  </a:schemeClr>
                </a:solidFill>
                <a:effectLst/>
                <a:latin typeface="微软雅黑" panose="020B0503020204020204" pitchFamily="34" charset="-122"/>
                <a:ea typeface="微软雅黑" panose="020B0503020204020204" pitchFamily="34" charset="-122"/>
              </a:rPr>
              <a:t>python</a:t>
            </a:r>
            <a:r>
              <a:rPr lang="zh-CN" altLang="en-US" sz="1600" b="0" i="0" dirty="0">
                <a:solidFill>
                  <a:schemeClr val="accent1">
                    <a:lumMod val="75000"/>
                  </a:schemeClr>
                </a:solidFill>
                <a:effectLst/>
                <a:latin typeface="微软雅黑" panose="020B0503020204020204" pitchFamily="34" charset="-122"/>
                <a:ea typeface="微软雅黑" panose="020B0503020204020204" pitchFamily="34" charset="-122"/>
              </a:rPr>
              <a:t>开发一整套自动化系统</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410" name="Rectangle 2"/>
          <p:cNvSpPr>
            <a:spLocks noGrp="1" noChangeArrowheads="1"/>
          </p:cNvSpPr>
          <p:nvPr>
            <p:ph type="title"/>
          </p:nvPr>
        </p:nvSpPr>
        <p:spPr>
          <a:xfrm>
            <a:off x="457199" y="250032"/>
            <a:ext cx="7192587" cy="459417"/>
          </a:xfrm>
          <a:noFill/>
        </p:spPr>
        <p:txBody>
          <a:bodyPr>
            <a:noAutofit/>
          </a:bodyPr>
          <a:lstStyle/>
          <a:p>
            <a:pPr>
              <a:spcAft>
                <a:spcPts val="0"/>
              </a:spcAft>
            </a:pPr>
            <a:r>
              <a:rPr lang="zh-CN" altLang="en-US" dirty="0"/>
              <a:t>示例</a:t>
            </a:r>
            <a:r>
              <a:rPr lang="en-US" altLang="zh-CN" dirty="0"/>
              <a:t>1</a:t>
            </a:r>
            <a:r>
              <a:rPr lang="zh-CN" altLang="en-US" dirty="0"/>
              <a:t>：</a:t>
            </a:r>
            <a:r>
              <a:rPr lang="en-US" altLang="zh-CN" dirty="0" err="1"/>
              <a:t>Monkeyrunner</a:t>
            </a:r>
            <a:r>
              <a:rPr lang="zh-CN" altLang="en-US" sz="2000" b="0" dirty="0"/>
              <a:t> </a:t>
            </a:r>
            <a:r>
              <a:rPr lang="en-US" altLang="zh-CN" sz="2000" b="0" dirty="0"/>
              <a:t>-</a:t>
            </a:r>
            <a:r>
              <a:rPr lang="zh-CN" altLang="en-US" sz="2000" b="0" dirty="0"/>
              <a:t> 续</a:t>
            </a:r>
            <a:endParaRPr lang="zh-CN" altLang="en-US" sz="2000" b="0" dirty="0"/>
          </a:p>
        </p:txBody>
      </p:sp>
      <p:pic>
        <p:nvPicPr>
          <p:cNvPr id="6" name="图片 5"/>
          <p:cNvPicPr>
            <a:picLocks noChangeAspect="1"/>
          </p:cNvPicPr>
          <p:nvPr/>
        </p:nvPicPr>
        <p:blipFill>
          <a:blip r:embed="rId1"/>
          <a:stretch>
            <a:fillRect/>
          </a:stretch>
        </p:blipFill>
        <p:spPr>
          <a:xfrm>
            <a:off x="1292326" y="762382"/>
            <a:ext cx="5865293" cy="4252070"/>
          </a:xfrm>
          <a:prstGeom prst="rect">
            <a:avLst/>
          </a:prstGeom>
        </p:spPr>
      </p:pic>
    </p:spTree>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410" name="Rectangle 2"/>
          <p:cNvSpPr>
            <a:spLocks noGrp="1" noChangeArrowheads="1"/>
          </p:cNvSpPr>
          <p:nvPr>
            <p:ph type="title"/>
          </p:nvPr>
        </p:nvSpPr>
        <p:spPr>
          <a:xfrm>
            <a:off x="467031" y="363937"/>
            <a:ext cx="7192587" cy="459417"/>
          </a:xfrm>
          <a:noFill/>
        </p:spPr>
        <p:txBody>
          <a:bodyPr>
            <a:noAutofit/>
          </a:bodyPr>
          <a:lstStyle/>
          <a:p>
            <a:pPr>
              <a:spcAft>
                <a:spcPts val="0"/>
              </a:spcAft>
            </a:pPr>
            <a:r>
              <a:rPr lang="zh-CN" altLang="en-US" dirty="0"/>
              <a:t>示例</a:t>
            </a:r>
            <a:r>
              <a:rPr lang="en-US" altLang="zh-CN" dirty="0"/>
              <a:t>2</a:t>
            </a:r>
            <a:r>
              <a:rPr lang="zh-CN" altLang="en-US" dirty="0"/>
              <a:t>： </a:t>
            </a:r>
            <a:r>
              <a:rPr lang="en-US" altLang="zh-CN" dirty="0" err="1"/>
              <a:t>Robotium</a:t>
            </a:r>
            <a:r>
              <a:rPr lang="zh-CN" altLang="zh-CN" dirty="0"/>
              <a:t> </a:t>
            </a:r>
            <a:endParaRPr lang="zh-CN" altLang="en-US" dirty="0"/>
          </a:p>
        </p:txBody>
      </p:sp>
      <p:sp>
        <p:nvSpPr>
          <p:cNvPr id="2193411" name="Rectangle 3"/>
          <p:cNvSpPr>
            <a:spLocks noChangeArrowheads="1"/>
          </p:cNvSpPr>
          <p:nvPr/>
        </p:nvSpPr>
        <p:spPr bwMode="auto">
          <a:xfrm>
            <a:off x="642978" y="2172706"/>
            <a:ext cx="4391137" cy="2027555"/>
          </a:xfrm>
          <a:prstGeom prst="rect">
            <a:avLst/>
          </a:prstGeom>
          <a:noFill/>
          <a:ln>
            <a:noFill/>
          </a:ln>
          <a:effectLst/>
        </p:spPr>
        <p:txBody>
          <a:bodyPr wrap="square" anchor="ctr">
            <a:spAutoFit/>
          </a:bodyPr>
          <a:lstStyle/>
          <a:p>
            <a:pPr marL="400050" indent="-303530">
              <a:lnSpc>
                <a:spcPct val="140000"/>
              </a:lnSpc>
              <a:spcBef>
                <a:spcPct val="0"/>
              </a:spcBef>
              <a:spcAft>
                <a:spcPts val="0"/>
              </a:spcAft>
              <a:buClr>
                <a:schemeClr val="accent1"/>
              </a:buClr>
              <a:buSzPct val="75000"/>
              <a:buFont typeface="Wingdings" panose="05000000000000000000" charset="0"/>
              <a:buChar char="p"/>
            </a:pPr>
            <a:r>
              <a:rPr lang="zh-CN" altLang="zh-CN" dirty="0">
                <a:latin typeface="Arial" panose="020B0604020202020204"/>
                <a:ea typeface="楷体" panose="02010609060101010101" charset="-122"/>
                <a:cs typeface="Arial" panose="020B0604020202020204"/>
              </a:rPr>
              <a:t>支持对</a:t>
            </a:r>
            <a:r>
              <a:rPr lang="en-US" altLang="zh-CN" dirty="0">
                <a:latin typeface="Arial" panose="020B0604020202020204"/>
                <a:ea typeface="楷体" panose="02010609060101010101" charset="-122"/>
                <a:cs typeface="Arial" panose="020B0604020202020204"/>
              </a:rPr>
              <a:t>native</a:t>
            </a:r>
            <a:r>
              <a:rPr lang="zh-CN" altLang="zh-CN" dirty="0">
                <a:latin typeface="Arial" panose="020B0604020202020204"/>
                <a:ea typeface="楷体" panose="02010609060101010101" charset="-122"/>
                <a:cs typeface="Arial" panose="020B0604020202020204"/>
              </a:rPr>
              <a:t>和</a:t>
            </a:r>
            <a:r>
              <a:rPr lang="en-US" altLang="zh-CN" dirty="0" err="1">
                <a:latin typeface="Arial" panose="020B0604020202020204"/>
                <a:ea typeface="楷体" panose="02010609060101010101" charset="-122"/>
                <a:cs typeface="Arial" panose="020B0604020202020204"/>
              </a:rPr>
              <a:t>WebView</a:t>
            </a:r>
            <a:r>
              <a:rPr lang="en-US" altLang="zh-CN" dirty="0">
                <a:latin typeface="Arial" panose="020B0604020202020204"/>
                <a:ea typeface="楷体" panose="02010609060101010101" charset="-122"/>
                <a:cs typeface="Arial" panose="020B0604020202020204"/>
              </a:rPr>
              <a:t> </a:t>
            </a:r>
            <a:r>
              <a:rPr lang="zh-CN" altLang="zh-CN" dirty="0">
                <a:latin typeface="Arial" panose="020B0604020202020204"/>
                <a:ea typeface="楷体" panose="02010609060101010101" charset="-122"/>
                <a:cs typeface="Arial" panose="020B0604020202020204"/>
              </a:rPr>
              <a:t>的操作</a:t>
            </a:r>
            <a:endParaRPr lang="zh-CN" altLang="zh-CN" dirty="0">
              <a:latin typeface="Arial" panose="020B0604020202020204"/>
              <a:ea typeface="楷体" panose="02010609060101010101" charset="-122"/>
              <a:cs typeface="Arial" panose="020B0604020202020204"/>
            </a:endParaRPr>
          </a:p>
          <a:p>
            <a:pPr marL="400050" indent="-303530">
              <a:lnSpc>
                <a:spcPct val="140000"/>
              </a:lnSpc>
              <a:spcBef>
                <a:spcPts val="0"/>
              </a:spcBef>
              <a:spcAft>
                <a:spcPts val="0"/>
              </a:spcAft>
              <a:buClr>
                <a:schemeClr val="accent1"/>
              </a:buClr>
              <a:buSzPct val="75000"/>
              <a:buFont typeface="Wingdings" panose="05000000000000000000" charset="0"/>
              <a:buChar char="p"/>
            </a:pPr>
            <a:r>
              <a:rPr lang="zh-CN" altLang="zh-CN" dirty="0">
                <a:latin typeface="Arial" panose="020B0604020202020204"/>
                <a:ea typeface="楷体" panose="02010609060101010101" charset="-122"/>
                <a:cs typeface="Arial" panose="020B0604020202020204"/>
              </a:rPr>
              <a:t>能自动的支持多个安卓</a:t>
            </a:r>
            <a:r>
              <a:rPr lang="en-US" altLang="zh-CN" dirty="0">
                <a:latin typeface="Arial" panose="020B0604020202020204"/>
                <a:ea typeface="楷体" panose="02010609060101010101" charset="-122"/>
                <a:cs typeface="Arial" panose="020B0604020202020204"/>
              </a:rPr>
              <a:t>Activities</a:t>
            </a:r>
            <a:r>
              <a:rPr lang="zh-CN" altLang="zh-CN" dirty="0">
                <a:latin typeface="Arial" panose="020B0604020202020204"/>
                <a:ea typeface="楷体" panose="02010609060101010101" charset="-122"/>
                <a:cs typeface="Arial" panose="020B0604020202020204"/>
              </a:rPr>
              <a:t>；</a:t>
            </a:r>
            <a:endParaRPr lang="zh-CN" altLang="zh-CN" dirty="0">
              <a:latin typeface="Arial" panose="020B0604020202020204"/>
              <a:ea typeface="楷体" panose="02010609060101010101" charset="-122"/>
              <a:cs typeface="Arial" panose="020B0604020202020204"/>
            </a:endParaRPr>
          </a:p>
          <a:p>
            <a:pPr marL="400050" indent="-303530">
              <a:lnSpc>
                <a:spcPct val="140000"/>
              </a:lnSpc>
              <a:spcBef>
                <a:spcPts val="0"/>
              </a:spcBef>
              <a:spcAft>
                <a:spcPts val="0"/>
              </a:spcAft>
              <a:buClr>
                <a:schemeClr val="accent1"/>
              </a:buClr>
              <a:buSzPct val="75000"/>
              <a:buFont typeface="Wingdings" panose="05000000000000000000" charset="0"/>
              <a:buChar char="p"/>
            </a:pPr>
            <a:r>
              <a:rPr lang="zh-CN" altLang="zh-CN" dirty="0">
                <a:latin typeface="Arial" panose="020B0604020202020204"/>
                <a:ea typeface="楷体" panose="02010609060101010101" charset="-122"/>
                <a:cs typeface="Arial" panose="020B0604020202020204"/>
              </a:rPr>
              <a:t>有单独的录制回放工具</a:t>
            </a:r>
            <a:endParaRPr lang="en-US" altLang="zh-CN" dirty="0">
              <a:latin typeface="Arial" panose="020B0604020202020204"/>
              <a:ea typeface="楷体" panose="02010609060101010101" charset="-122"/>
              <a:cs typeface="Arial" panose="020B0604020202020204"/>
            </a:endParaRPr>
          </a:p>
          <a:p>
            <a:pPr marL="400050" indent="-303530">
              <a:lnSpc>
                <a:spcPct val="140000"/>
              </a:lnSpc>
              <a:spcBef>
                <a:spcPts val="0"/>
              </a:spcBef>
              <a:buClr>
                <a:schemeClr val="accent1"/>
              </a:buClr>
              <a:buSzPct val="75000"/>
              <a:buFont typeface="Wingdings" panose="05000000000000000000" charset="0"/>
              <a:buChar char="p"/>
            </a:pPr>
            <a:r>
              <a:rPr lang="zh-CN" altLang="zh-CN" dirty="0">
                <a:latin typeface="Arial" panose="020B0604020202020204"/>
                <a:ea typeface="楷体" panose="02010609060101010101" charset="-122"/>
                <a:cs typeface="Arial" panose="020B0604020202020204"/>
              </a:rPr>
              <a:t>可以和</a:t>
            </a:r>
            <a:r>
              <a:rPr lang="en-US" altLang="zh-CN" dirty="0" err="1">
                <a:latin typeface="Arial" panose="020B0604020202020204"/>
                <a:ea typeface="楷体" panose="02010609060101010101" charset="-122"/>
                <a:cs typeface="Arial" panose="020B0604020202020204"/>
              </a:rPr>
              <a:t>Mave</a:t>
            </a:r>
            <a:r>
              <a:rPr lang="zh-CN" altLang="zh-CN" dirty="0">
                <a:latin typeface="Arial" panose="020B0604020202020204"/>
                <a:ea typeface="楷体" panose="02010609060101010101" charset="-122"/>
                <a:cs typeface="Arial" panose="020B0604020202020204"/>
              </a:rPr>
              <a:t>、</a:t>
            </a:r>
            <a:r>
              <a:rPr lang="en-US" altLang="zh-CN" dirty="0" err="1">
                <a:latin typeface="Arial" panose="020B0604020202020204"/>
                <a:ea typeface="楷体" panose="02010609060101010101" charset="-122"/>
                <a:cs typeface="Arial" panose="020B0604020202020204"/>
              </a:rPr>
              <a:t>Gradle</a:t>
            </a:r>
            <a:r>
              <a:rPr lang="zh-CN" altLang="zh-CN" dirty="0">
                <a:latin typeface="Arial" panose="020B0604020202020204"/>
                <a:ea typeface="楷体" panose="02010609060101010101" charset="-122"/>
                <a:cs typeface="Arial" panose="020B0604020202020204"/>
              </a:rPr>
              <a:t>、</a:t>
            </a:r>
            <a:r>
              <a:rPr lang="en-US" altLang="zh-CN" dirty="0">
                <a:latin typeface="Arial" panose="020B0604020202020204"/>
                <a:ea typeface="楷体" panose="02010609060101010101" charset="-122"/>
                <a:cs typeface="Arial" panose="020B0604020202020204"/>
              </a:rPr>
              <a:t>Ant</a:t>
            </a:r>
            <a:r>
              <a:rPr lang="zh-CN" altLang="zh-CN" dirty="0">
                <a:latin typeface="Arial" panose="020B0604020202020204"/>
                <a:ea typeface="楷体" panose="02010609060101010101" charset="-122"/>
                <a:cs typeface="Arial" panose="020B0604020202020204"/>
              </a:rPr>
              <a:t>等工具进行集成</a:t>
            </a:r>
            <a:endParaRPr lang="zh-CN" altLang="en-US" dirty="0">
              <a:latin typeface="Arial" panose="020B0604020202020204"/>
              <a:ea typeface="楷体" panose="02010609060101010101" charset="-122"/>
              <a:cs typeface="Arial" panose="020B0604020202020204"/>
            </a:endParaRPr>
          </a:p>
        </p:txBody>
      </p:sp>
      <p:sp>
        <p:nvSpPr>
          <p:cNvPr id="2" name="矩形 1"/>
          <p:cNvSpPr/>
          <p:nvPr/>
        </p:nvSpPr>
        <p:spPr>
          <a:xfrm>
            <a:off x="837925" y="908382"/>
            <a:ext cx="5135186" cy="339725"/>
          </a:xfrm>
          <a:prstGeom prst="rect">
            <a:avLst/>
          </a:prstGeom>
        </p:spPr>
        <p:txBody>
          <a:bodyPr wrap="square">
            <a:spAutoFit/>
          </a:bodyPr>
          <a:lstStyle/>
          <a:p>
            <a:pPr>
              <a:spcAft>
                <a:spcPts val="0"/>
              </a:spcAft>
            </a:pPr>
            <a:r>
              <a:rPr lang="en-US" altLang="zh-CN" sz="1620" u="sng" dirty="0">
                <a:hlinkClick r:id="rId1"/>
              </a:rPr>
              <a:t>https://github.com/RobotiumTech/robotium</a:t>
            </a:r>
            <a:r>
              <a:rPr lang="zh-CN" altLang="zh-CN" sz="1620" dirty="0"/>
              <a:t> </a:t>
            </a:r>
            <a:endParaRPr lang="zh-CN" altLang="en-US" sz="1620" dirty="0"/>
          </a:p>
        </p:txBody>
      </p:sp>
      <p:sp>
        <p:nvSpPr>
          <p:cNvPr id="3" name="矩形 2"/>
          <p:cNvSpPr/>
          <p:nvPr/>
        </p:nvSpPr>
        <p:spPr>
          <a:xfrm>
            <a:off x="837925" y="1420069"/>
            <a:ext cx="7468149" cy="368300"/>
          </a:xfrm>
          <a:prstGeom prst="rect">
            <a:avLst/>
          </a:prstGeom>
        </p:spPr>
        <p:txBody>
          <a:bodyPr wrap="square">
            <a:spAutoFit/>
          </a:bodyPr>
          <a:lstStyle/>
          <a:p>
            <a:pPr>
              <a:spcAft>
                <a:spcPts val="0"/>
              </a:spcAft>
            </a:pPr>
            <a:r>
              <a:rPr lang="zh-CN" altLang="zh-CN" dirty="0">
                <a:latin typeface="Arial" panose="020B0604020202020204"/>
                <a:ea typeface="楷体" panose="02010609060101010101" charset="-122"/>
                <a:cs typeface="Arial" panose="020B0604020202020204"/>
              </a:rPr>
              <a:t>能够对各种控件进行操作，模拟各种手势操作、查找和断言机制的</a:t>
            </a:r>
            <a:r>
              <a:rPr lang="en-US" altLang="zh-CN" dirty="0">
                <a:latin typeface="Arial" panose="020B0604020202020204"/>
                <a:ea typeface="楷体" panose="02010609060101010101" charset="-122"/>
                <a:cs typeface="Arial" panose="020B0604020202020204"/>
              </a:rPr>
              <a:t>API</a:t>
            </a:r>
            <a:endParaRPr lang="zh-CN" altLang="en-US" dirty="0">
              <a:latin typeface="Arial" panose="020B0604020202020204"/>
              <a:ea typeface="楷体" panose="02010609060101010101" charset="-122"/>
              <a:cs typeface="Arial" panose="020B0604020202020204"/>
            </a:endParaRPr>
          </a:p>
        </p:txBody>
      </p:sp>
      <p:pic>
        <p:nvPicPr>
          <p:cNvPr id="6" name="图片 5" descr="http://cdn.guru99.com/images/image019%283%29.png"/>
          <p:cNvPicPr/>
          <p:nvPr/>
        </p:nvPicPr>
        <p:blipFill>
          <a:blip r:embed="rId2">
            <a:extLst>
              <a:ext uri="{28A0092B-C50C-407E-A947-70E740481C1C}">
                <a14:useLocalDpi xmlns:a14="http://schemas.microsoft.com/office/drawing/2010/main" val="0"/>
              </a:ext>
            </a:extLst>
          </a:blip>
          <a:srcRect/>
          <a:stretch>
            <a:fillRect/>
          </a:stretch>
        </p:blipFill>
        <p:spPr bwMode="auto">
          <a:xfrm>
            <a:off x="5593521" y="2364404"/>
            <a:ext cx="3550479" cy="1814306"/>
          </a:xfrm>
          <a:prstGeom prst="rect">
            <a:avLst/>
          </a:prstGeom>
          <a:noFill/>
          <a:ln>
            <a:noFill/>
          </a:ln>
        </p:spPr>
      </p:pic>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a:spcAft>
                <a:spcPts val="0"/>
              </a:spcAft>
            </a:pPr>
            <a:r>
              <a:rPr lang="zh-CN" altLang="en-US" b="1" dirty="0">
                <a:solidFill>
                  <a:srgbClr val="0070C0"/>
                </a:solidFill>
                <a:latin typeface="微软雅黑" panose="020B0503020204020204" pitchFamily="34" charset="-122"/>
                <a:ea typeface="微软雅黑" panose="020B0503020204020204" pitchFamily="34" charset="-122"/>
              </a:rPr>
              <a:t>系统功能测试究竟测什么？</a:t>
            </a:r>
            <a:endParaRPr kumimoji="1"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978082" y="975015"/>
            <a:ext cx="3053987" cy="3122930"/>
          </a:xfrm>
          <a:prstGeom prst="rect">
            <a:avLst/>
          </a:prstGeom>
          <a:noFill/>
        </p:spPr>
        <p:txBody>
          <a:bodyPr wrap="square">
            <a:spAutoFit/>
          </a:bodyPr>
          <a:lstStyle/>
          <a:p>
            <a:pPr marL="355600" indent="-355600">
              <a:lnSpc>
                <a:spcPct val="140000"/>
              </a:lnSpc>
              <a:spcBef>
                <a:spcPct val="20000"/>
              </a:spcBef>
              <a:spcAft>
                <a:spcPts val="0"/>
              </a:spcAft>
              <a:buClr>
                <a:srgbClr val="0070C0"/>
              </a:buClr>
              <a:buSzPct val="80000"/>
              <a:buFont typeface="Wingdings" panose="05000000000000000000" pitchFamily="2" charset="2"/>
              <a:buChar char="p"/>
              <a:defRPr/>
            </a:pPr>
            <a:r>
              <a:rPr lang="zh-CN" altLang="en-US"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rPr>
              <a:t>功能（</a:t>
            </a:r>
            <a:r>
              <a:rPr lang="en-US"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rPr>
              <a:t>Function</a:t>
            </a:r>
            <a:r>
              <a:rPr lang="zh-CN"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rPr>
              <a:t>）</a:t>
            </a:r>
            <a:endParaRPr lang="en-US"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endParaRPr>
          </a:p>
          <a:p>
            <a:pPr marL="35560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rPr>
              <a:t>逻辑（</a:t>
            </a:r>
            <a:r>
              <a:rPr lang="en-US"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rPr>
              <a:t>Logic</a:t>
            </a:r>
            <a:r>
              <a:rPr lang="zh-CN"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rPr>
              <a:t>）</a:t>
            </a:r>
            <a:endParaRPr lang="en-US"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endParaRPr>
          </a:p>
          <a:p>
            <a:pPr marL="35560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rPr>
              <a:t>接口（</a:t>
            </a:r>
            <a:r>
              <a:rPr lang="en-US"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rPr>
              <a:t>API</a:t>
            </a:r>
            <a:r>
              <a:rPr lang="zh-CN"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rPr>
              <a:t>）</a:t>
            </a:r>
            <a:endParaRPr lang="en-US"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endParaRPr>
          </a:p>
          <a:p>
            <a:pPr marL="35560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rPr>
              <a:t>界面（</a:t>
            </a:r>
            <a:r>
              <a:rPr lang="en-US"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rPr>
              <a:t>UI</a:t>
            </a:r>
            <a:r>
              <a:rPr lang="zh-CN"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rPr>
              <a:t>）</a:t>
            </a:r>
            <a:endParaRPr lang="en-US"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endParaRPr>
          </a:p>
          <a:p>
            <a:pPr marL="35560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rPr>
              <a:t>数据（</a:t>
            </a:r>
            <a:r>
              <a:rPr lang="en-US"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rPr>
              <a:t>Data</a:t>
            </a:r>
            <a:r>
              <a:rPr lang="zh-CN"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rPr>
              <a:t>）</a:t>
            </a:r>
            <a:endParaRPr lang="en-US"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endParaRPr>
          </a:p>
          <a:p>
            <a:pPr marL="35560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rPr>
              <a:t>操作（</a:t>
            </a:r>
            <a:r>
              <a:rPr lang="en-US"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rPr>
              <a:t>Operation</a:t>
            </a:r>
            <a:r>
              <a:rPr lang="zh-CN"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rPr>
              <a:t>）</a:t>
            </a:r>
            <a:endParaRPr lang="en-US"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endParaRPr>
          </a:p>
          <a:p>
            <a:pPr marL="355600" indent="-355600">
              <a:lnSpc>
                <a:spcPct val="140000"/>
              </a:lnSpc>
              <a:spcBef>
                <a:spcPts val="20"/>
              </a:spcBef>
              <a:buClr>
                <a:srgbClr val="0070C0"/>
              </a:buClr>
              <a:buSzPct val="80000"/>
              <a:buFont typeface="Wingdings" panose="05000000000000000000" pitchFamily="2" charset="2"/>
              <a:buChar char="p"/>
              <a:defRPr/>
            </a:pPr>
            <a:r>
              <a:rPr lang="zh-CN"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rPr>
              <a:t>平台（</a:t>
            </a:r>
            <a:r>
              <a:rPr lang="en-US"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rPr>
              <a:t>Platform</a:t>
            </a:r>
            <a:r>
              <a:rPr lang="zh-CN"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rPr>
              <a:t> </a:t>
            </a:r>
            <a:endParaRPr lang="en-US" altLang="zh-CN" sz="2000" dirty="0">
              <a:solidFill>
                <a:schemeClr val="tx1">
                  <a:lumMod val="85000"/>
                  <a:lumOff val="15000"/>
                </a:schemeClr>
              </a:solidFill>
              <a:latin typeface="Arial" panose="020B0604020202020204" pitchFamily="34" charset="0"/>
              <a:ea typeface="宋体" panose="02010600030101010101" pitchFamily="2" charset="-122"/>
              <a:cs typeface="Arial" panose="020B0604020202020204" pitchFamily="34" charset="0"/>
              <a:sym typeface="Tahoma" panose="020B0604030504040204"/>
            </a:endParaRPr>
          </a:p>
        </p:txBody>
      </p:sp>
      <p:pic>
        <p:nvPicPr>
          <p:cNvPr id="1026" name="Picture 2" descr="查看源图像"/>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32069" y="1193600"/>
            <a:ext cx="4898570" cy="30616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410" name="Rectangle 2"/>
          <p:cNvSpPr>
            <a:spLocks noGrp="1" noChangeArrowheads="1"/>
          </p:cNvSpPr>
          <p:nvPr>
            <p:ph type="title"/>
          </p:nvPr>
        </p:nvSpPr>
        <p:spPr>
          <a:xfrm>
            <a:off x="457200" y="45642"/>
            <a:ext cx="2187678" cy="1081424"/>
          </a:xfrm>
          <a:noFill/>
        </p:spPr>
        <p:txBody>
          <a:bodyPr>
            <a:noAutofit/>
          </a:bodyPr>
          <a:lstStyle/>
          <a:p>
            <a:pPr>
              <a:spcAft>
                <a:spcPts val="0"/>
              </a:spcAft>
            </a:pPr>
            <a:r>
              <a:rPr lang="en-US" altLang="zh-CN" dirty="0"/>
              <a:t>Robotium </a:t>
            </a:r>
            <a:r>
              <a:rPr lang="zh-CN" altLang="en-US" dirty="0"/>
              <a:t>脚本示例</a:t>
            </a:r>
            <a:r>
              <a:rPr lang="zh-CN" altLang="zh-CN" dirty="0"/>
              <a:t> </a:t>
            </a:r>
            <a:endParaRPr lang="zh-CN" altLang="en-US" dirty="0"/>
          </a:p>
        </p:txBody>
      </p:sp>
      <p:pic>
        <p:nvPicPr>
          <p:cNvPr id="4" name="图片 3" descr="屏幕快照 2017-02-03 下午4.41.21.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71071" y="183302"/>
            <a:ext cx="4689366" cy="4867669"/>
          </a:xfrm>
          <a:prstGeom prst="rect">
            <a:avLst/>
          </a:prstGeom>
        </p:spPr>
      </p:pic>
      <p:pic>
        <p:nvPicPr>
          <p:cNvPr id="8" name="图片 7" descr="robotium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82" y="2326638"/>
            <a:ext cx="2522296" cy="760692"/>
          </a:xfrm>
          <a:prstGeom prst="rect">
            <a:avLst/>
          </a:prstGeom>
        </p:spPr>
      </p:pic>
    </p:spTree>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GB" altLang="zh-CN" dirty="0"/>
              <a:t>UI Automator </a:t>
            </a:r>
            <a:r>
              <a:rPr kumimoji="1" lang="zh-CN" altLang="en-US" dirty="0"/>
              <a:t>测试框架</a:t>
            </a:r>
            <a:endParaRPr kumimoji="1" lang="zh-CN" altLang="en-US" dirty="0"/>
          </a:p>
        </p:txBody>
      </p:sp>
      <p:sp>
        <p:nvSpPr>
          <p:cNvPr id="3" name="内容占位符 2"/>
          <p:cNvSpPr>
            <a:spLocks noGrp="1"/>
          </p:cNvSpPr>
          <p:nvPr>
            <p:ph idx="1"/>
          </p:nvPr>
        </p:nvSpPr>
        <p:spPr>
          <a:xfrm>
            <a:off x="628650" y="1113580"/>
            <a:ext cx="7040511" cy="2062239"/>
          </a:xfrm>
        </p:spPr>
        <p:txBody>
          <a:bodyPr>
            <a:normAutofit/>
          </a:bodyPr>
          <a:lstStyle/>
          <a:p>
            <a:pPr marL="457200" indent="-457200">
              <a:spcAft>
                <a:spcPts val="0"/>
              </a:spcAft>
              <a:buFont typeface="+mj-ea"/>
              <a:buAutoNum type="circleNumDbPlain"/>
            </a:pPr>
            <a:r>
              <a:rPr kumimoji="1" lang="zh-CN" altLang="en-US" dirty="0"/>
              <a:t>用于检查布局层次结构的查看器</a:t>
            </a:r>
            <a:endParaRPr kumimoji="1" lang="zh-CN" altLang="en-US" dirty="0"/>
          </a:p>
          <a:p>
            <a:pPr marL="457200" indent="-457200">
              <a:buFont typeface="+mj-ea"/>
              <a:buAutoNum type="circleNumDbPlain"/>
            </a:pPr>
            <a:r>
              <a:rPr kumimoji="1" lang="zh-CN" altLang="en-US" dirty="0"/>
              <a:t>用于检索状态信息并在目标设备上执行操作的 </a:t>
            </a:r>
            <a:r>
              <a:rPr kumimoji="1" lang="en-GB" altLang="zh-CN" dirty="0"/>
              <a:t>API</a:t>
            </a:r>
            <a:endParaRPr kumimoji="1" lang="zh-CN" altLang="en-US" dirty="0"/>
          </a:p>
          <a:p>
            <a:pPr marL="457200" indent="-457200">
              <a:buFont typeface="+mj-ea"/>
              <a:buAutoNum type="circleNumDbPlain"/>
            </a:pPr>
            <a:r>
              <a:rPr kumimoji="1" lang="zh-CN" altLang="en-US" dirty="0"/>
              <a:t>支持跨应用界面测试的 </a:t>
            </a:r>
            <a:r>
              <a:rPr kumimoji="1" lang="en-GB" altLang="zh-CN" dirty="0"/>
              <a:t>API</a:t>
            </a:r>
            <a:endParaRPr kumimoji="1" lang="zh-CN" altLang="en-US" dirty="0"/>
          </a:p>
        </p:txBody>
      </p:sp>
    </p:spTree>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410" name="Rectangle 2"/>
          <p:cNvSpPr>
            <a:spLocks noGrp="1" noChangeArrowheads="1"/>
          </p:cNvSpPr>
          <p:nvPr>
            <p:ph type="title"/>
          </p:nvPr>
        </p:nvSpPr>
        <p:spPr>
          <a:xfrm>
            <a:off x="457199" y="250032"/>
            <a:ext cx="7192587" cy="459417"/>
          </a:xfrm>
          <a:noFill/>
        </p:spPr>
        <p:txBody>
          <a:bodyPr>
            <a:normAutofit fontScale="90000"/>
          </a:bodyPr>
          <a:lstStyle/>
          <a:p>
            <a:pPr>
              <a:spcAft>
                <a:spcPts val="0"/>
              </a:spcAft>
            </a:pPr>
            <a:r>
              <a:rPr lang="en-US" altLang="zh-CN" dirty="0"/>
              <a:t>UI Automator Viewer</a:t>
            </a:r>
            <a:endParaRPr lang="zh-CN" altLang="en-US" dirty="0"/>
          </a:p>
        </p:txBody>
      </p:sp>
      <p:pic>
        <p:nvPicPr>
          <p:cNvPr id="3" name="图片 2" descr="sayalee_6.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0739" y="896714"/>
            <a:ext cx="5186870" cy="3350071"/>
          </a:xfrm>
          <a:prstGeom prst="rect">
            <a:avLst/>
          </a:prstGeom>
        </p:spPr>
      </p:pic>
      <p:pic>
        <p:nvPicPr>
          <p:cNvPr id="4" name="图片 3" descr="屏幕快照 2017-02-03 下午4.39.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4005" y="709449"/>
            <a:ext cx="5724770" cy="3983254"/>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访问设备状态</a:t>
            </a:r>
            <a:endParaRPr kumimoji="1" lang="zh-CN" altLang="en-US" dirty="0"/>
          </a:p>
        </p:txBody>
      </p:sp>
      <p:sp>
        <p:nvSpPr>
          <p:cNvPr id="3" name="内容占位符 2"/>
          <p:cNvSpPr>
            <a:spLocks noGrp="1"/>
          </p:cNvSpPr>
          <p:nvPr>
            <p:ph idx="1"/>
          </p:nvPr>
        </p:nvSpPr>
        <p:spPr>
          <a:xfrm>
            <a:off x="628650" y="1074251"/>
            <a:ext cx="7846756" cy="2947143"/>
          </a:xfrm>
        </p:spPr>
        <p:txBody>
          <a:bodyPr>
            <a:normAutofit fontScale="77500" lnSpcReduction="20000"/>
          </a:bodyPr>
          <a:lstStyle/>
          <a:p>
            <a:pPr marL="0" indent="0" algn="l">
              <a:spcAft>
                <a:spcPts val="0"/>
              </a:spcAft>
              <a:buNone/>
            </a:pPr>
            <a:r>
              <a:rPr lang="en-GB" altLang="zh-CN" b="0" i="0" dirty="0">
                <a:solidFill>
                  <a:srgbClr val="202124"/>
                </a:solidFill>
                <a:effectLst/>
                <a:latin typeface="Roboto" panose="02000000000000000000" pitchFamily="2" charset="0"/>
              </a:rPr>
              <a:t>UI Automator </a:t>
            </a:r>
            <a:r>
              <a:rPr lang="zh-CN" altLang="en-US" b="0" i="0" dirty="0">
                <a:solidFill>
                  <a:srgbClr val="202124"/>
                </a:solidFill>
                <a:effectLst/>
                <a:latin typeface="Roboto" panose="02000000000000000000" pitchFamily="2" charset="0"/>
              </a:rPr>
              <a:t>测试框架提供了一个 </a:t>
            </a:r>
            <a:r>
              <a:rPr lang="en-GB" altLang="zh-CN" b="0" i="0" dirty="0">
                <a:solidFill>
                  <a:srgbClr val="202124"/>
                </a:solidFill>
                <a:effectLst/>
                <a:latin typeface="Roboto" panose="02000000000000000000" pitchFamily="2" charset="0"/>
                <a:hlinkClick r:id="rId1"/>
              </a:rPr>
              <a:t>UiDevice</a:t>
            </a:r>
            <a:r>
              <a:rPr lang="en-GB" altLang="zh-CN" b="0" i="0" dirty="0">
                <a:solidFill>
                  <a:srgbClr val="202124"/>
                </a:solidFill>
                <a:effectLst/>
                <a:latin typeface="Roboto" panose="02000000000000000000" pitchFamily="2" charset="0"/>
              </a:rPr>
              <a:t> </a:t>
            </a:r>
            <a:r>
              <a:rPr lang="zh-CN" altLang="en-US" b="0" i="0" dirty="0">
                <a:solidFill>
                  <a:srgbClr val="202124"/>
                </a:solidFill>
                <a:effectLst/>
                <a:latin typeface="Roboto" panose="02000000000000000000" pitchFamily="2" charset="0"/>
              </a:rPr>
              <a:t>类，用于在运行目标应用的设备上访问和执行操作，包括设备属性（屏幕方向或显示屏尺寸等），还能执行以下操作：</a:t>
            </a:r>
            <a:endParaRPr lang="zh-CN" altLang="en-US" b="0" i="0" dirty="0">
              <a:solidFill>
                <a:srgbClr val="202124"/>
              </a:solidFill>
              <a:effectLst/>
              <a:latin typeface="Roboto" panose="02000000000000000000" pitchFamily="2" charset="0"/>
            </a:endParaRPr>
          </a:p>
          <a:p>
            <a:pPr algn="l">
              <a:spcBef>
                <a:spcPts val="750"/>
              </a:spcBef>
              <a:spcAft>
                <a:spcPts val="0"/>
              </a:spcAft>
              <a:buFont typeface="Arial" panose="020B0604020202020204" pitchFamily="34" charset="0"/>
              <a:buChar char="•"/>
            </a:pPr>
            <a:r>
              <a:rPr lang="zh-CN" altLang="en-US" b="0" i="0" dirty="0">
                <a:solidFill>
                  <a:srgbClr val="202124"/>
                </a:solidFill>
                <a:effectLst/>
                <a:latin typeface="Roboto" panose="02000000000000000000" pitchFamily="2" charset="0"/>
              </a:rPr>
              <a:t>改变设备的旋转</a:t>
            </a:r>
            <a:endParaRPr lang="zh-CN" altLang="en-US" b="0" i="0" dirty="0">
              <a:solidFill>
                <a:srgbClr val="202124"/>
              </a:solidFill>
              <a:effectLst/>
              <a:latin typeface="Roboto" panose="02000000000000000000" pitchFamily="2" charset="0"/>
            </a:endParaRPr>
          </a:p>
          <a:p>
            <a:pPr algn="l">
              <a:spcBef>
                <a:spcPts val="750"/>
              </a:spcBef>
              <a:spcAft>
                <a:spcPts val="0"/>
              </a:spcAft>
              <a:buFont typeface="Arial" panose="020B0604020202020204" pitchFamily="34" charset="0"/>
              <a:buChar char="•"/>
            </a:pPr>
            <a:r>
              <a:rPr lang="zh-CN" altLang="en-US" b="0" i="0" dirty="0">
                <a:solidFill>
                  <a:srgbClr val="202124"/>
                </a:solidFill>
                <a:effectLst/>
                <a:latin typeface="Roboto" panose="02000000000000000000" pitchFamily="2" charset="0"/>
              </a:rPr>
              <a:t>按硬件键，如“音量调高按钮”</a:t>
            </a:r>
            <a:endParaRPr lang="zh-CN" altLang="en-US" b="0" i="0" dirty="0">
              <a:solidFill>
                <a:srgbClr val="202124"/>
              </a:solidFill>
              <a:effectLst/>
              <a:latin typeface="Roboto" panose="02000000000000000000" pitchFamily="2" charset="0"/>
            </a:endParaRPr>
          </a:p>
          <a:p>
            <a:pPr algn="l">
              <a:spcBef>
                <a:spcPts val="750"/>
              </a:spcBef>
              <a:spcAft>
                <a:spcPts val="0"/>
              </a:spcAft>
              <a:buFont typeface="Arial" panose="020B0604020202020204" pitchFamily="34" charset="0"/>
              <a:buChar char="•"/>
            </a:pPr>
            <a:r>
              <a:rPr lang="zh-CN" altLang="en-US" b="0" i="0" dirty="0">
                <a:solidFill>
                  <a:srgbClr val="202124"/>
                </a:solidFill>
                <a:effectLst/>
                <a:latin typeface="Roboto" panose="02000000000000000000" pitchFamily="2" charset="0"/>
              </a:rPr>
              <a:t>按返回、主屏幕或菜单按钮</a:t>
            </a:r>
            <a:endParaRPr lang="zh-CN" altLang="en-US" b="0" i="0" dirty="0">
              <a:solidFill>
                <a:srgbClr val="202124"/>
              </a:solidFill>
              <a:effectLst/>
              <a:latin typeface="Roboto" panose="02000000000000000000" pitchFamily="2" charset="0"/>
            </a:endParaRPr>
          </a:p>
          <a:p>
            <a:pPr algn="l">
              <a:spcBef>
                <a:spcPts val="750"/>
              </a:spcBef>
              <a:spcAft>
                <a:spcPts val="0"/>
              </a:spcAft>
              <a:buFont typeface="Arial" panose="020B0604020202020204" pitchFamily="34" charset="0"/>
              <a:buChar char="•"/>
            </a:pPr>
            <a:r>
              <a:rPr lang="zh-CN" altLang="en-US" b="0" i="0" dirty="0">
                <a:solidFill>
                  <a:srgbClr val="202124"/>
                </a:solidFill>
                <a:effectLst/>
                <a:latin typeface="Roboto" panose="02000000000000000000" pitchFamily="2" charset="0"/>
              </a:rPr>
              <a:t>打开通知栏</a:t>
            </a:r>
            <a:endParaRPr lang="zh-CN" altLang="en-US" b="0" i="0" dirty="0">
              <a:solidFill>
                <a:srgbClr val="202124"/>
              </a:solidFill>
              <a:effectLst/>
              <a:latin typeface="Roboto" panose="02000000000000000000" pitchFamily="2" charset="0"/>
            </a:endParaRPr>
          </a:p>
          <a:p>
            <a:pPr algn="l">
              <a:spcBef>
                <a:spcPts val="750"/>
              </a:spcBef>
              <a:buFont typeface="Arial" panose="020B0604020202020204" pitchFamily="34" charset="0"/>
              <a:buChar char="•"/>
            </a:pPr>
            <a:r>
              <a:rPr lang="zh-CN" altLang="en-US" b="0" i="0" dirty="0">
                <a:solidFill>
                  <a:srgbClr val="202124"/>
                </a:solidFill>
                <a:effectLst/>
                <a:latin typeface="Roboto" panose="02000000000000000000" pitchFamily="2" charset="0"/>
              </a:rPr>
              <a:t>截取当前窗口的屏幕截图</a:t>
            </a:r>
            <a:endParaRPr lang="zh-CN" altLang="en-US" b="0" i="0" dirty="0">
              <a:solidFill>
                <a:srgbClr val="202124"/>
              </a:solidFill>
              <a:effectLst/>
              <a:latin typeface="Roboto" panose="02000000000000000000" pitchFamily="2" charset="0"/>
            </a:endParaRPr>
          </a:p>
        </p:txBody>
      </p:sp>
      <p:sp>
        <p:nvSpPr>
          <p:cNvPr id="5" name="文本框 4"/>
          <p:cNvSpPr txBox="1"/>
          <p:nvPr/>
        </p:nvSpPr>
        <p:spPr>
          <a:xfrm>
            <a:off x="698089" y="4069249"/>
            <a:ext cx="8023123" cy="337185"/>
          </a:xfrm>
          <a:prstGeom prst="rect">
            <a:avLst/>
          </a:prstGeom>
          <a:noFill/>
        </p:spPr>
        <p:txBody>
          <a:bodyPr wrap="square">
            <a:spAutoFit/>
          </a:bodyPr>
          <a:lstStyle/>
          <a:p>
            <a:pPr>
              <a:spcAft>
                <a:spcPts val="0"/>
              </a:spcAft>
            </a:pPr>
            <a:r>
              <a:rPr lang="zh-CN" altLang="en-US" sz="1600" dirty="0">
                <a:hlinkClick r:id="rId1"/>
              </a:rPr>
              <a:t>https://developer.android.google.cn/reference/androidx/test/uiautomator/UiDevice?hl=zh-cn</a:t>
            </a:r>
            <a:r>
              <a:rPr lang="zh-CN" altLang="en-US" sz="1600" dirty="0"/>
              <a:t> </a:t>
            </a:r>
            <a:endParaRPr lang="zh-CN" altLang="en-US" sz="1600" dirty="0"/>
          </a:p>
        </p:txBody>
      </p:sp>
    </p:spTree>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410" name="Rectangle 2"/>
          <p:cNvSpPr>
            <a:spLocks noGrp="1" noChangeArrowheads="1"/>
          </p:cNvSpPr>
          <p:nvPr>
            <p:ph type="title"/>
          </p:nvPr>
        </p:nvSpPr>
        <p:spPr>
          <a:xfrm>
            <a:off x="476863" y="342986"/>
            <a:ext cx="7192587" cy="459417"/>
          </a:xfrm>
          <a:noFill/>
        </p:spPr>
        <p:txBody>
          <a:bodyPr>
            <a:noAutofit/>
          </a:bodyPr>
          <a:lstStyle/>
          <a:p>
            <a:pPr>
              <a:spcAft>
                <a:spcPts val="0"/>
              </a:spcAft>
            </a:pPr>
            <a:r>
              <a:rPr lang="en-US" altLang="zh-CN" dirty="0"/>
              <a:t>UI Automator</a:t>
            </a:r>
            <a:r>
              <a:rPr lang="zh-CN" altLang="zh-CN" dirty="0"/>
              <a:t> </a:t>
            </a:r>
            <a:endParaRPr lang="zh-CN" altLang="en-US" dirty="0"/>
          </a:p>
        </p:txBody>
      </p:sp>
      <p:sp>
        <p:nvSpPr>
          <p:cNvPr id="4" name="矩形 3"/>
          <p:cNvSpPr/>
          <p:nvPr/>
        </p:nvSpPr>
        <p:spPr>
          <a:xfrm>
            <a:off x="1233729" y="802403"/>
            <a:ext cx="6553999" cy="312420"/>
          </a:xfrm>
          <a:prstGeom prst="rect">
            <a:avLst/>
          </a:prstGeom>
        </p:spPr>
        <p:txBody>
          <a:bodyPr wrap="square">
            <a:spAutoFit/>
          </a:bodyPr>
          <a:lstStyle/>
          <a:p>
            <a:pPr>
              <a:spcAft>
                <a:spcPts val="0"/>
              </a:spcAft>
            </a:pPr>
            <a:r>
              <a:rPr lang="en-US" altLang="zh-CN" sz="1440" dirty="0">
                <a:hlinkClick r:id="rId1"/>
              </a:rPr>
              <a:t>https://developer.android.com/tools/testing-support-library/index.html</a:t>
            </a:r>
            <a:r>
              <a:rPr lang="en-US" altLang="zh-CN" sz="1440" dirty="0"/>
              <a:t> </a:t>
            </a:r>
            <a:endParaRPr lang="zh-CN" altLang="en-US" sz="1440" dirty="0"/>
          </a:p>
        </p:txBody>
      </p:sp>
      <p:sp>
        <p:nvSpPr>
          <p:cNvPr id="6" name="矩形 5"/>
          <p:cNvSpPr/>
          <p:nvPr/>
        </p:nvSpPr>
        <p:spPr>
          <a:xfrm>
            <a:off x="1127196" y="1292496"/>
            <a:ext cx="6660532" cy="3519805"/>
          </a:xfrm>
          <a:prstGeom prst="rect">
            <a:avLst/>
          </a:prstGeom>
        </p:spPr>
        <p:txBody>
          <a:bodyPr wrap="square">
            <a:spAutoFit/>
          </a:bodyPr>
          <a:lstStyle/>
          <a:p>
            <a:pPr>
              <a:lnSpc>
                <a:spcPct val="130000"/>
              </a:lnSpc>
              <a:spcAft>
                <a:spcPts val="0"/>
              </a:spcAft>
            </a:pPr>
            <a:r>
              <a:rPr lang="en-US" altLang="zh-CN" sz="1620" dirty="0"/>
              <a:t>Espresso </a:t>
            </a:r>
            <a:r>
              <a:rPr lang="zh-CN" altLang="zh-CN" sz="1620" dirty="0"/>
              <a:t>可以写出类似白盒测试那样的、更美观的自动化测试脚本，可充分利用被测</a:t>
            </a:r>
            <a:r>
              <a:rPr lang="en-US" altLang="zh-CN" sz="1620" dirty="0"/>
              <a:t>app</a:t>
            </a:r>
            <a:r>
              <a:rPr lang="zh-CN" altLang="zh-CN" sz="1620" dirty="0"/>
              <a:t>所实现的程序代码，而且能够实现</a:t>
            </a:r>
            <a:r>
              <a:rPr lang="en-US" altLang="zh-CN" sz="1620" dirty="0"/>
              <a:t>UI </a:t>
            </a:r>
            <a:r>
              <a:rPr lang="zh-CN" altLang="zh-CN" sz="1620" dirty="0"/>
              <a:t>线程同步，解决了</a:t>
            </a:r>
            <a:r>
              <a:rPr lang="zh-CN" altLang="en-US" sz="1620" dirty="0"/>
              <a:t>可能存在的</a:t>
            </a:r>
            <a:r>
              <a:rPr lang="zh-CN" altLang="zh-CN" sz="1620" dirty="0"/>
              <a:t>并发问题，能够改进测试的可靠性。</a:t>
            </a:r>
            <a:endParaRPr lang="en-US" altLang="zh-CN" sz="1620" dirty="0"/>
          </a:p>
          <a:p>
            <a:endParaRPr lang="zh-CN" altLang="zh-CN" sz="1620" dirty="0"/>
          </a:p>
          <a:p>
            <a:pPr marL="328930" indent="-308610">
              <a:lnSpc>
                <a:spcPct val="140000"/>
              </a:lnSpc>
              <a:spcBef>
                <a:spcPts val="0"/>
              </a:spcBef>
              <a:spcAft>
                <a:spcPts val="0"/>
              </a:spcAft>
              <a:buClr>
                <a:schemeClr val="accent1"/>
              </a:buClr>
              <a:buSzPct val="75000"/>
              <a:buFont typeface="Wingdings" panose="05000000000000000000" charset="0"/>
              <a:buChar char="p"/>
            </a:pPr>
            <a:r>
              <a:rPr lang="en-US" altLang="zh-CN" dirty="0">
                <a:latin typeface="Arial" panose="020B0604020202020204"/>
                <a:ea typeface="楷体" panose="02010609060101010101" charset="-122"/>
                <a:cs typeface="Arial" panose="020B0604020202020204"/>
                <a:hlinkClick r:id="rId2"/>
              </a:rPr>
              <a:t>View matching</a:t>
            </a:r>
            <a:r>
              <a:rPr lang="zh-CN" altLang="zh-CN" dirty="0">
                <a:latin typeface="Arial" panose="020B0604020202020204"/>
                <a:ea typeface="楷体" panose="02010609060101010101" charset="-122"/>
                <a:cs typeface="Arial" panose="020B0604020202020204"/>
              </a:rPr>
              <a:t>（</a:t>
            </a:r>
            <a:r>
              <a:rPr lang="en-US" altLang="zh-CN" dirty="0" err="1">
                <a:latin typeface="Arial" panose="020B0604020202020204"/>
                <a:ea typeface="楷体" panose="02010609060101010101" charset="-122"/>
                <a:cs typeface="Arial" panose="020B0604020202020204"/>
              </a:rPr>
              <a:t>ViewMachers</a:t>
            </a:r>
            <a:r>
              <a:rPr lang="zh-CN" altLang="zh-CN" dirty="0">
                <a:latin typeface="Arial" panose="020B0604020202020204"/>
                <a:ea typeface="楷体" panose="02010609060101010101" charset="-122"/>
                <a:cs typeface="Arial" panose="020B0604020202020204"/>
              </a:rPr>
              <a:t>）：</a:t>
            </a:r>
            <a:r>
              <a:rPr lang="zh-CN" altLang="zh-CN" sz="1620" dirty="0">
                <a:latin typeface="Arial" panose="020B0604020202020204"/>
                <a:ea typeface="楷体" panose="02010609060101010101" charset="-122"/>
                <a:cs typeface="Arial" panose="020B0604020202020204"/>
              </a:rPr>
              <a:t>为</a:t>
            </a:r>
            <a:r>
              <a:rPr lang="en-US" altLang="zh-CN" sz="1620" dirty="0">
                <a:latin typeface="Arial" panose="020B0604020202020204"/>
                <a:ea typeface="楷体" panose="02010609060101010101" charset="-122"/>
                <a:cs typeface="Arial" panose="020B0604020202020204"/>
              </a:rPr>
              <a:t>View </a:t>
            </a:r>
            <a:r>
              <a:rPr lang="zh-CN" altLang="zh-CN" sz="1620" dirty="0">
                <a:latin typeface="Arial" panose="020B0604020202020204"/>
                <a:ea typeface="楷体" panose="02010609060101010101" charset="-122"/>
                <a:cs typeface="Arial" panose="020B0604020202020204"/>
              </a:rPr>
              <a:t>构建的、灵活的</a:t>
            </a:r>
            <a:r>
              <a:rPr lang="en-US" altLang="zh-CN" sz="1620" dirty="0">
                <a:latin typeface="Arial" panose="020B0604020202020204"/>
                <a:ea typeface="楷体" panose="02010609060101010101" charset="-122"/>
                <a:cs typeface="Arial" panose="020B0604020202020204"/>
              </a:rPr>
              <a:t>API</a:t>
            </a:r>
            <a:r>
              <a:rPr lang="zh-CN" altLang="zh-CN" sz="1620" dirty="0">
                <a:latin typeface="Arial" panose="020B0604020202020204"/>
                <a:ea typeface="楷体" panose="02010609060101010101" charset="-122"/>
                <a:cs typeface="Arial" panose="020B0604020202020204"/>
              </a:rPr>
              <a:t>，借助</a:t>
            </a:r>
            <a:r>
              <a:rPr lang="en-US" altLang="zh-CN" sz="1620" dirty="0" err="1">
                <a:latin typeface="Arial" panose="020B0604020202020204"/>
                <a:ea typeface="楷体" panose="02010609060101010101" charset="-122"/>
                <a:cs typeface="Arial" panose="020B0604020202020204"/>
              </a:rPr>
              <a:t>onView</a:t>
            </a:r>
            <a:r>
              <a:rPr lang="zh-CN" altLang="zh-CN" sz="1620" dirty="0">
                <a:latin typeface="Arial" panose="020B0604020202020204"/>
                <a:ea typeface="楷体" panose="02010609060101010101" charset="-122"/>
                <a:cs typeface="Arial" panose="020B0604020202020204"/>
              </a:rPr>
              <a:t>方法来定位</a:t>
            </a:r>
            <a:r>
              <a:rPr lang="en-US" altLang="zh-CN" sz="1620" dirty="0">
                <a:latin typeface="Arial" panose="020B0604020202020204"/>
                <a:ea typeface="楷体" panose="02010609060101010101" charset="-122"/>
                <a:cs typeface="Arial" panose="020B0604020202020204"/>
              </a:rPr>
              <a:t>UI layout view</a:t>
            </a:r>
            <a:r>
              <a:rPr lang="zh-CN" altLang="zh-CN" sz="1620" dirty="0">
                <a:latin typeface="Arial" panose="020B0604020202020204"/>
                <a:ea typeface="楷体" panose="02010609060101010101" charset="-122"/>
                <a:cs typeface="Arial" panose="020B0604020202020204"/>
              </a:rPr>
              <a:t>，且支持多层次</a:t>
            </a:r>
            <a:r>
              <a:rPr lang="en-US" altLang="zh-CN" sz="1620" dirty="0">
                <a:latin typeface="Arial" panose="020B0604020202020204"/>
                <a:ea typeface="楷体" panose="02010609060101010101" charset="-122"/>
                <a:cs typeface="Arial" panose="020B0604020202020204"/>
              </a:rPr>
              <a:t>view</a:t>
            </a:r>
            <a:r>
              <a:rPr lang="zh-CN" altLang="zh-CN" sz="1620" dirty="0">
                <a:latin typeface="Arial" panose="020B0604020202020204"/>
                <a:ea typeface="楷体" panose="02010609060101010101" charset="-122"/>
                <a:cs typeface="Arial" panose="020B0604020202020204"/>
              </a:rPr>
              <a:t>的定位。</a:t>
            </a:r>
            <a:endParaRPr lang="zh-CN" altLang="zh-CN" sz="1620" dirty="0">
              <a:latin typeface="Arial" panose="020B0604020202020204"/>
              <a:ea typeface="楷体" panose="02010609060101010101" charset="-122"/>
              <a:cs typeface="Arial" panose="020B0604020202020204"/>
            </a:endParaRPr>
          </a:p>
          <a:p>
            <a:pPr marL="328930" indent="-308610">
              <a:lnSpc>
                <a:spcPct val="140000"/>
              </a:lnSpc>
              <a:spcBef>
                <a:spcPts val="0"/>
              </a:spcBef>
              <a:spcAft>
                <a:spcPts val="0"/>
              </a:spcAft>
              <a:buClr>
                <a:schemeClr val="accent1"/>
              </a:buClr>
              <a:buSzPct val="75000"/>
              <a:buFont typeface="Wingdings" panose="05000000000000000000" charset="0"/>
              <a:buChar char="p"/>
            </a:pPr>
            <a:r>
              <a:rPr lang="en-US" altLang="zh-CN" dirty="0">
                <a:latin typeface="Arial" panose="020B0604020202020204"/>
                <a:ea typeface="楷体" panose="02010609060101010101" charset="-122"/>
                <a:cs typeface="Arial" panose="020B0604020202020204"/>
                <a:hlinkClick r:id="rId3"/>
              </a:rPr>
              <a:t>Action APIs</a:t>
            </a:r>
            <a:r>
              <a:rPr lang="en-US" altLang="zh-CN" dirty="0">
                <a:latin typeface="Arial" panose="020B0604020202020204"/>
                <a:ea typeface="楷体" panose="02010609060101010101" charset="-122"/>
                <a:cs typeface="Arial" panose="020B0604020202020204"/>
              </a:rPr>
              <a:t> </a:t>
            </a:r>
            <a:r>
              <a:rPr lang="zh-CN" altLang="zh-CN" dirty="0">
                <a:latin typeface="Arial" panose="020B0604020202020204"/>
                <a:ea typeface="楷体" panose="02010609060101010101" charset="-122"/>
                <a:cs typeface="Arial" panose="020B0604020202020204"/>
              </a:rPr>
              <a:t>（</a:t>
            </a:r>
            <a:r>
              <a:rPr lang="en-US" altLang="zh-CN" dirty="0" err="1">
                <a:latin typeface="Arial" panose="020B0604020202020204"/>
                <a:ea typeface="楷体" panose="02010609060101010101" charset="-122"/>
                <a:cs typeface="Arial" panose="020B0604020202020204"/>
              </a:rPr>
              <a:t>ViewActions</a:t>
            </a:r>
            <a:r>
              <a:rPr lang="zh-CN" altLang="zh-CN" dirty="0">
                <a:latin typeface="Arial" panose="020B0604020202020204"/>
                <a:ea typeface="楷体" panose="02010609060101010101" charset="-122"/>
                <a:cs typeface="Arial" panose="020B0604020202020204"/>
              </a:rPr>
              <a:t>）：</a:t>
            </a:r>
            <a:r>
              <a:rPr lang="zh-CN" altLang="zh-CN" sz="1620" dirty="0">
                <a:latin typeface="Arial" panose="020B0604020202020204"/>
                <a:ea typeface="楷体" panose="02010609060101010101" charset="-122"/>
                <a:cs typeface="Arial" panose="020B0604020202020204"/>
              </a:rPr>
              <a:t>一系列扩展的、以完成</a:t>
            </a:r>
            <a:r>
              <a:rPr lang="en-US" altLang="zh-CN" sz="1620" dirty="0">
                <a:latin typeface="Arial" panose="020B0604020202020204"/>
                <a:ea typeface="楷体" panose="02010609060101010101" charset="-122"/>
                <a:cs typeface="Arial" panose="020B0604020202020204"/>
              </a:rPr>
              <a:t>UI</a:t>
            </a:r>
            <a:r>
              <a:rPr lang="zh-CN" altLang="zh-CN" sz="1620" dirty="0">
                <a:latin typeface="Arial" panose="020B0604020202020204"/>
                <a:ea typeface="楷体" panose="02010609060101010101" charset="-122"/>
                <a:cs typeface="Arial" panose="020B0604020202020204"/>
              </a:rPr>
              <a:t>交互操作</a:t>
            </a:r>
            <a:r>
              <a:rPr lang="en-US" altLang="zh-CN" sz="1620" dirty="0">
                <a:latin typeface="Arial" panose="020B0604020202020204"/>
                <a:ea typeface="楷体" panose="02010609060101010101" charset="-122"/>
                <a:cs typeface="Arial" panose="020B0604020202020204"/>
              </a:rPr>
              <a:t>API</a:t>
            </a:r>
            <a:r>
              <a:rPr lang="zh-CN" altLang="zh-CN" sz="1620" dirty="0">
                <a:latin typeface="Arial" panose="020B0604020202020204"/>
                <a:ea typeface="楷体" panose="02010609060101010101" charset="-122"/>
                <a:cs typeface="Arial" panose="020B0604020202020204"/>
              </a:rPr>
              <a:t>集，即借助</a:t>
            </a:r>
            <a:r>
              <a:rPr lang="en-US" altLang="zh-CN" sz="1620" dirty="0" err="1">
                <a:latin typeface="Arial" panose="020B0604020202020204"/>
                <a:ea typeface="楷体" panose="02010609060101010101" charset="-122"/>
                <a:cs typeface="Arial" panose="020B0604020202020204"/>
              </a:rPr>
              <a:t>ViewInteraction.perform</a:t>
            </a:r>
            <a:r>
              <a:rPr lang="zh-CN" altLang="zh-CN" sz="1620" dirty="0">
                <a:latin typeface="Arial" panose="020B0604020202020204"/>
                <a:ea typeface="楷体" panose="02010609060101010101" charset="-122"/>
                <a:cs typeface="Arial" panose="020B0604020202020204"/>
              </a:rPr>
              <a:t>方法来完成</a:t>
            </a:r>
            <a:r>
              <a:rPr lang="en-US" altLang="zh-CN" sz="1620" dirty="0">
                <a:latin typeface="Arial" panose="020B0604020202020204"/>
                <a:ea typeface="楷体" panose="02010609060101010101" charset="-122"/>
                <a:cs typeface="Arial" panose="020B0604020202020204"/>
              </a:rPr>
              <a:t>view</a:t>
            </a:r>
            <a:r>
              <a:rPr lang="zh-CN" altLang="zh-CN" sz="1620" dirty="0">
                <a:latin typeface="Arial" panose="020B0604020202020204"/>
                <a:ea typeface="楷体" panose="02010609060101010101" charset="-122"/>
                <a:cs typeface="Arial" panose="020B0604020202020204"/>
              </a:rPr>
              <a:t>的操作。</a:t>
            </a:r>
            <a:r>
              <a:rPr lang="en-US" altLang="zh-CN" sz="1620" dirty="0">
                <a:latin typeface="Arial" panose="020B0604020202020204"/>
                <a:ea typeface="楷体" panose="02010609060101010101" charset="-122"/>
                <a:cs typeface="Arial" panose="020B0604020202020204"/>
              </a:rPr>
              <a:t> </a:t>
            </a:r>
            <a:endParaRPr lang="zh-CN" altLang="zh-CN" sz="1620" dirty="0">
              <a:latin typeface="Arial" panose="020B0604020202020204"/>
              <a:ea typeface="楷体" panose="02010609060101010101" charset="-122"/>
              <a:cs typeface="Arial" panose="020B0604020202020204"/>
            </a:endParaRPr>
          </a:p>
          <a:p>
            <a:pPr marL="328930" indent="-308610">
              <a:lnSpc>
                <a:spcPct val="140000"/>
              </a:lnSpc>
              <a:spcBef>
                <a:spcPts val="0"/>
              </a:spcBef>
              <a:buClr>
                <a:schemeClr val="accent1"/>
              </a:buClr>
              <a:buSzPct val="75000"/>
              <a:buFont typeface="Wingdings" panose="05000000000000000000" charset="0"/>
              <a:buChar char="p"/>
            </a:pPr>
            <a:r>
              <a:rPr lang="en-US" altLang="zh-CN" dirty="0">
                <a:latin typeface="Arial" panose="020B0604020202020204"/>
                <a:ea typeface="楷体" panose="02010609060101010101" charset="-122"/>
                <a:cs typeface="Arial" panose="020B0604020202020204"/>
                <a:hlinkClick r:id="rId4"/>
              </a:rPr>
              <a:t>ViewAssertions</a:t>
            </a:r>
            <a:r>
              <a:rPr lang="en-US" altLang="zh-CN" dirty="0">
                <a:latin typeface="Arial" panose="020B0604020202020204"/>
                <a:ea typeface="楷体" panose="02010609060101010101" charset="-122"/>
                <a:cs typeface="Arial" panose="020B0604020202020204"/>
              </a:rPr>
              <a:t>: </a:t>
            </a:r>
            <a:r>
              <a:rPr lang="zh-CN" altLang="zh-CN" sz="1620" dirty="0">
                <a:latin typeface="Arial" panose="020B0604020202020204"/>
                <a:ea typeface="楷体" panose="02010609060101010101" charset="-122"/>
                <a:cs typeface="Arial" panose="020B0604020202020204"/>
              </a:rPr>
              <a:t>借助</a:t>
            </a:r>
            <a:r>
              <a:rPr lang="en-US" altLang="zh-CN" sz="1620" dirty="0" err="1">
                <a:latin typeface="Arial" panose="020B0604020202020204"/>
                <a:ea typeface="楷体" panose="02010609060101010101" charset="-122"/>
                <a:cs typeface="Arial" panose="020B0604020202020204"/>
              </a:rPr>
              <a:t>ViewInteraction.check</a:t>
            </a:r>
            <a:r>
              <a:rPr lang="zh-CN" altLang="zh-CN" sz="1620" dirty="0">
                <a:latin typeface="Arial" panose="020B0604020202020204"/>
                <a:ea typeface="楷体" panose="02010609060101010101" charset="-122"/>
                <a:cs typeface="Arial" panose="020B0604020202020204"/>
              </a:rPr>
              <a:t>方法来判定当前所选定</a:t>
            </a:r>
            <a:r>
              <a:rPr lang="en-US" altLang="zh-CN" sz="1620" dirty="0">
                <a:latin typeface="Arial" panose="020B0604020202020204"/>
                <a:ea typeface="楷体" panose="02010609060101010101" charset="-122"/>
                <a:cs typeface="Arial" panose="020B0604020202020204"/>
              </a:rPr>
              <a:t>view</a:t>
            </a:r>
            <a:r>
              <a:rPr lang="zh-CN" altLang="zh-CN" sz="1620" dirty="0">
                <a:latin typeface="Arial" panose="020B0604020202020204"/>
                <a:ea typeface="楷体" panose="02010609060101010101" charset="-122"/>
                <a:cs typeface="Arial" panose="020B0604020202020204"/>
              </a:rPr>
              <a:t>的状态，以完成测试所需的验证。 </a:t>
            </a:r>
            <a:endParaRPr lang="zh-CN" altLang="zh-CN" sz="1620" dirty="0">
              <a:latin typeface="Arial" panose="020B0604020202020204"/>
              <a:ea typeface="楷体" panose="02010609060101010101" charset="-122"/>
              <a:cs typeface="Arial" panose="020B0604020202020204"/>
            </a:endParaRPr>
          </a:p>
        </p:txBody>
      </p:sp>
    </p:spTree>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spcAft>
                <a:spcPts val="0"/>
              </a:spcAft>
            </a:pPr>
            <a:r>
              <a:rPr lang="en-GB" altLang="zh-CN" dirty="0"/>
              <a:t>UI Automator API</a:t>
            </a:r>
            <a:endParaRPr lang="zh-CN" altLang="en-US" dirty="0"/>
          </a:p>
        </p:txBody>
      </p:sp>
      <p:sp>
        <p:nvSpPr>
          <p:cNvPr id="5" name="文本框 4"/>
          <p:cNvSpPr txBox="1"/>
          <p:nvPr/>
        </p:nvSpPr>
        <p:spPr>
          <a:xfrm>
            <a:off x="806244" y="1140589"/>
            <a:ext cx="7482349" cy="2584450"/>
          </a:xfrm>
          <a:prstGeom prst="rect">
            <a:avLst/>
          </a:prstGeom>
          <a:noFill/>
        </p:spPr>
        <p:txBody>
          <a:bodyPr wrap="square">
            <a:spAutoFit/>
          </a:bodyPr>
          <a:lstStyle/>
          <a:p>
            <a:pPr marL="285750" indent="-285750" algn="l">
              <a:lnSpc>
                <a:spcPct val="150000"/>
              </a:lnSpc>
              <a:spcAft>
                <a:spcPts val="0"/>
              </a:spcAft>
              <a:buFont typeface="Wingdings" panose="05000000000000000000" pitchFamily="2" charset="2"/>
              <a:buChar char="ü"/>
            </a:pPr>
            <a:r>
              <a:rPr lang="en-GB" altLang="zh-CN" b="0" i="0" dirty="0">
                <a:solidFill>
                  <a:srgbClr val="202124"/>
                </a:solidFill>
                <a:effectLst/>
                <a:latin typeface="微软雅黑" panose="020B0503020204020204" pitchFamily="34" charset="-122"/>
                <a:ea typeface="微软雅黑" panose="020B0503020204020204" pitchFamily="34" charset="-122"/>
                <a:hlinkClick r:id="rId1"/>
              </a:rPr>
              <a:t>UiCollection</a:t>
            </a:r>
            <a:r>
              <a:rPr lang="zh-CN" altLang="en-GB" b="0" i="0" dirty="0">
                <a:solidFill>
                  <a:srgbClr val="202124"/>
                </a:solidFill>
                <a:effectLst/>
                <a:latin typeface="微软雅黑" panose="020B0503020204020204" pitchFamily="34" charset="-122"/>
                <a:ea typeface="微软雅黑" panose="020B0503020204020204" pitchFamily="34" charset="-122"/>
              </a:rPr>
              <a:t>：</a:t>
            </a:r>
            <a:r>
              <a:rPr lang="zh-CN" altLang="en-US" b="0" i="0" dirty="0">
                <a:solidFill>
                  <a:srgbClr val="202124"/>
                </a:solidFill>
                <a:effectLst/>
                <a:latin typeface="微软雅黑" panose="020B0503020204020204" pitchFamily="34" charset="-122"/>
                <a:ea typeface="微软雅黑" panose="020B0503020204020204" pitchFamily="34" charset="-122"/>
              </a:rPr>
              <a:t>枚举容器的界面元素，目的是为了计数，或者按可见文本或内容说明属性来定位子元素。</a:t>
            </a:r>
            <a:endParaRPr lang="zh-CN" altLang="en-US" b="0" i="0" dirty="0">
              <a:solidFill>
                <a:srgbClr val="202124"/>
              </a:solidFill>
              <a:effectLst/>
              <a:latin typeface="微软雅黑" panose="020B0503020204020204" pitchFamily="34" charset="-122"/>
              <a:ea typeface="微软雅黑" panose="020B0503020204020204" pitchFamily="34" charset="-122"/>
            </a:endParaRPr>
          </a:p>
          <a:p>
            <a:pPr marL="285750" indent="-285750" algn="l">
              <a:lnSpc>
                <a:spcPct val="150000"/>
              </a:lnSpc>
              <a:spcBef>
                <a:spcPts val="0"/>
              </a:spcBef>
              <a:spcAft>
                <a:spcPts val="0"/>
              </a:spcAft>
              <a:buFont typeface="Wingdings" panose="05000000000000000000" pitchFamily="2" charset="2"/>
              <a:buChar char="ü"/>
            </a:pPr>
            <a:r>
              <a:rPr lang="en-GB" altLang="zh-CN" b="0" i="0" dirty="0">
                <a:solidFill>
                  <a:srgbClr val="202124"/>
                </a:solidFill>
                <a:effectLst/>
                <a:latin typeface="微软雅黑" panose="020B0503020204020204" pitchFamily="34" charset="-122"/>
                <a:ea typeface="微软雅黑" panose="020B0503020204020204" pitchFamily="34" charset="-122"/>
                <a:hlinkClick r:id="rId2"/>
              </a:rPr>
              <a:t>UiObject</a:t>
            </a:r>
            <a:r>
              <a:rPr lang="zh-CN" altLang="en-GB" b="0" i="0" dirty="0">
                <a:solidFill>
                  <a:srgbClr val="202124"/>
                </a:solidFill>
                <a:effectLst/>
                <a:latin typeface="微软雅黑" panose="020B0503020204020204" pitchFamily="34" charset="-122"/>
                <a:ea typeface="微软雅黑" panose="020B0503020204020204" pitchFamily="34" charset="-122"/>
              </a:rPr>
              <a:t>：</a:t>
            </a:r>
            <a:r>
              <a:rPr lang="zh-CN" altLang="en-US" b="0" i="0" dirty="0">
                <a:solidFill>
                  <a:srgbClr val="202124"/>
                </a:solidFill>
                <a:effectLst/>
                <a:latin typeface="微软雅黑" panose="020B0503020204020204" pitchFamily="34" charset="-122"/>
                <a:ea typeface="微软雅黑" panose="020B0503020204020204" pitchFamily="34" charset="-122"/>
              </a:rPr>
              <a:t>表示设备上可见的界面元素。</a:t>
            </a:r>
            <a:endParaRPr lang="zh-CN" altLang="en-US" b="0" i="0" dirty="0">
              <a:solidFill>
                <a:srgbClr val="202124"/>
              </a:solidFill>
              <a:effectLst/>
              <a:latin typeface="微软雅黑" panose="020B0503020204020204" pitchFamily="34" charset="-122"/>
              <a:ea typeface="微软雅黑" panose="020B0503020204020204" pitchFamily="34" charset="-122"/>
            </a:endParaRPr>
          </a:p>
          <a:p>
            <a:pPr marL="285750" indent="-285750" algn="l">
              <a:lnSpc>
                <a:spcPct val="150000"/>
              </a:lnSpc>
              <a:spcBef>
                <a:spcPts val="0"/>
              </a:spcBef>
              <a:spcAft>
                <a:spcPts val="0"/>
              </a:spcAft>
              <a:buFont typeface="Wingdings" panose="05000000000000000000" pitchFamily="2" charset="2"/>
              <a:buChar char="ü"/>
            </a:pPr>
            <a:r>
              <a:rPr lang="en-GB" altLang="zh-CN" b="0" i="0" dirty="0">
                <a:solidFill>
                  <a:srgbClr val="202124"/>
                </a:solidFill>
                <a:effectLst/>
                <a:latin typeface="微软雅黑" panose="020B0503020204020204" pitchFamily="34" charset="-122"/>
                <a:ea typeface="微软雅黑" panose="020B0503020204020204" pitchFamily="34" charset="-122"/>
                <a:hlinkClick r:id="rId3"/>
              </a:rPr>
              <a:t>UiScrollable</a:t>
            </a:r>
            <a:r>
              <a:rPr lang="zh-CN" altLang="en-GB" b="0" i="0" dirty="0">
                <a:solidFill>
                  <a:srgbClr val="202124"/>
                </a:solidFill>
                <a:effectLst/>
                <a:latin typeface="微软雅黑" panose="020B0503020204020204" pitchFamily="34" charset="-122"/>
                <a:ea typeface="微软雅黑" panose="020B0503020204020204" pitchFamily="34" charset="-122"/>
              </a:rPr>
              <a:t>：</a:t>
            </a:r>
            <a:r>
              <a:rPr lang="zh-CN" altLang="en-US" b="0" i="0" dirty="0">
                <a:solidFill>
                  <a:srgbClr val="202124"/>
                </a:solidFill>
                <a:effectLst/>
                <a:latin typeface="微软雅黑" panose="020B0503020204020204" pitchFamily="34" charset="-122"/>
                <a:ea typeface="微软雅黑" panose="020B0503020204020204" pitchFamily="34" charset="-122"/>
              </a:rPr>
              <a:t>支持搜索可滚动界面容器中的项目。</a:t>
            </a:r>
            <a:endParaRPr lang="zh-CN" altLang="en-US" b="0" i="0" dirty="0">
              <a:solidFill>
                <a:srgbClr val="202124"/>
              </a:solidFill>
              <a:effectLst/>
              <a:latin typeface="微软雅黑" panose="020B0503020204020204" pitchFamily="34" charset="-122"/>
              <a:ea typeface="微软雅黑" panose="020B0503020204020204" pitchFamily="34" charset="-122"/>
            </a:endParaRPr>
          </a:p>
          <a:p>
            <a:pPr marL="285750" indent="-285750" algn="l">
              <a:lnSpc>
                <a:spcPct val="150000"/>
              </a:lnSpc>
              <a:spcBef>
                <a:spcPts val="0"/>
              </a:spcBef>
              <a:spcAft>
                <a:spcPts val="0"/>
              </a:spcAft>
              <a:buFont typeface="Wingdings" panose="05000000000000000000" pitchFamily="2" charset="2"/>
              <a:buChar char="ü"/>
            </a:pPr>
            <a:r>
              <a:rPr lang="en-GB" altLang="zh-CN" b="0" i="0" dirty="0">
                <a:solidFill>
                  <a:srgbClr val="202124"/>
                </a:solidFill>
                <a:effectLst/>
                <a:latin typeface="微软雅黑" panose="020B0503020204020204" pitchFamily="34" charset="-122"/>
                <a:ea typeface="微软雅黑" panose="020B0503020204020204" pitchFamily="34" charset="-122"/>
                <a:hlinkClick r:id="rId4"/>
              </a:rPr>
              <a:t>UiSelector</a:t>
            </a:r>
            <a:r>
              <a:rPr lang="zh-CN" altLang="en-GB" b="0" i="0" dirty="0">
                <a:solidFill>
                  <a:srgbClr val="202124"/>
                </a:solidFill>
                <a:effectLst/>
                <a:latin typeface="微软雅黑" panose="020B0503020204020204" pitchFamily="34" charset="-122"/>
                <a:ea typeface="微软雅黑" panose="020B0503020204020204" pitchFamily="34" charset="-122"/>
              </a:rPr>
              <a:t>：</a:t>
            </a:r>
            <a:r>
              <a:rPr lang="zh-CN" altLang="en-US" b="0" i="0" dirty="0">
                <a:solidFill>
                  <a:srgbClr val="202124"/>
                </a:solidFill>
                <a:effectLst/>
                <a:latin typeface="微软雅黑" panose="020B0503020204020204" pitchFamily="34" charset="-122"/>
                <a:ea typeface="微软雅黑" panose="020B0503020204020204" pitchFamily="34" charset="-122"/>
              </a:rPr>
              <a:t>表示对设备上的一个或多个目标界面元素的查询。</a:t>
            </a:r>
            <a:endParaRPr lang="zh-CN" altLang="en-US" b="0" i="0" dirty="0">
              <a:solidFill>
                <a:srgbClr val="202124"/>
              </a:solidFill>
              <a:effectLst/>
              <a:latin typeface="微软雅黑" panose="020B0503020204020204" pitchFamily="34" charset="-122"/>
              <a:ea typeface="微软雅黑" panose="020B0503020204020204" pitchFamily="34" charset="-122"/>
            </a:endParaRPr>
          </a:p>
          <a:p>
            <a:pPr marL="285750" indent="-285750" algn="l">
              <a:lnSpc>
                <a:spcPct val="150000"/>
              </a:lnSpc>
              <a:spcBef>
                <a:spcPts val="0"/>
              </a:spcBef>
              <a:buFont typeface="Wingdings" panose="05000000000000000000" pitchFamily="2" charset="2"/>
              <a:buChar char="ü"/>
            </a:pPr>
            <a:r>
              <a:rPr lang="en-GB" altLang="zh-CN" b="0" i="0" dirty="0">
                <a:solidFill>
                  <a:srgbClr val="202124"/>
                </a:solidFill>
                <a:effectLst/>
                <a:latin typeface="微软雅黑" panose="020B0503020204020204" pitchFamily="34" charset="-122"/>
                <a:ea typeface="微软雅黑" panose="020B0503020204020204" pitchFamily="34" charset="-122"/>
                <a:hlinkClick r:id="rId5"/>
              </a:rPr>
              <a:t>Configurator</a:t>
            </a:r>
            <a:r>
              <a:rPr lang="zh-CN" altLang="en-GB" b="0" i="0" dirty="0">
                <a:solidFill>
                  <a:srgbClr val="202124"/>
                </a:solidFill>
                <a:effectLst/>
                <a:latin typeface="微软雅黑" panose="020B0503020204020204" pitchFamily="34" charset="-122"/>
                <a:ea typeface="微软雅黑" panose="020B0503020204020204" pitchFamily="34" charset="-122"/>
              </a:rPr>
              <a:t>：</a:t>
            </a:r>
            <a:r>
              <a:rPr lang="zh-CN" altLang="en-US" b="0" i="0" dirty="0">
                <a:solidFill>
                  <a:srgbClr val="202124"/>
                </a:solidFill>
                <a:effectLst/>
                <a:latin typeface="微软雅黑" panose="020B0503020204020204" pitchFamily="34" charset="-122"/>
                <a:ea typeface="微软雅黑" panose="020B0503020204020204" pitchFamily="34" charset="-122"/>
              </a:rPr>
              <a:t>可设置用于运行 </a:t>
            </a:r>
            <a:r>
              <a:rPr lang="en-GB" altLang="zh-CN" b="0" i="0" dirty="0">
                <a:solidFill>
                  <a:srgbClr val="202124"/>
                </a:solidFill>
                <a:effectLst/>
                <a:latin typeface="微软雅黑" panose="020B0503020204020204" pitchFamily="34" charset="-122"/>
                <a:ea typeface="微软雅黑" panose="020B0503020204020204" pitchFamily="34" charset="-122"/>
              </a:rPr>
              <a:t>UI Automator </a:t>
            </a:r>
            <a:r>
              <a:rPr lang="zh-CN" altLang="en-US" b="0" i="0" dirty="0">
                <a:solidFill>
                  <a:srgbClr val="202124"/>
                </a:solidFill>
                <a:effectLst/>
                <a:latin typeface="微软雅黑" panose="020B0503020204020204" pitchFamily="34" charset="-122"/>
                <a:ea typeface="微软雅黑" panose="020B0503020204020204" pitchFamily="34" charset="-122"/>
              </a:rPr>
              <a:t>测试的关键参数。</a:t>
            </a:r>
            <a:endParaRPr lang="zh-CN" altLang="en-US" b="0" i="0" dirty="0">
              <a:solidFill>
                <a:srgbClr val="202124"/>
              </a:solidFill>
              <a:effectLst/>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410" name="Rectangle 2"/>
          <p:cNvSpPr>
            <a:spLocks noGrp="1" noChangeArrowheads="1"/>
          </p:cNvSpPr>
          <p:nvPr>
            <p:ph type="title"/>
          </p:nvPr>
        </p:nvSpPr>
        <p:spPr>
          <a:xfrm>
            <a:off x="457200" y="171205"/>
            <a:ext cx="7192587" cy="390443"/>
          </a:xfrm>
          <a:noFill/>
        </p:spPr>
        <p:txBody>
          <a:bodyPr>
            <a:normAutofit fontScale="90000"/>
          </a:bodyPr>
          <a:lstStyle/>
          <a:p>
            <a:pPr>
              <a:spcAft>
                <a:spcPts val="0"/>
              </a:spcAft>
            </a:pPr>
            <a:r>
              <a:rPr lang="en-US" altLang="zh-CN" dirty="0"/>
              <a:t>UI Automator</a:t>
            </a:r>
            <a:r>
              <a:rPr lang="zh-CN" altLang="zh-CN" dirty="0"/>
              <a:t>代码示例 </a:t>
            </a:r>
            <a:endParaRPr lang="zh-CN" altLang="en-US" dirty="0"/>
          </a:p>
        </p:txBody>
      </p:sp>
      <p:pic>
        <p:nvPicPr>
          <p:cNvPr id="2" name="图片 1" descr="屏幕快照 2017-02-03 下午5.21.25.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0340" y="561647"/>
            <a:ext cx="3776680" cy="4552601"/>
          </a:xfrm>
          <a:prstGeom prst="rect">
            <a:avLst/>
          </a:prstGeom>
          <a:ln>
            <a:noFill/>
          </a:ln>
          <a:effectLst>
            <a:outerShdw blurRad="292100" dist="139700" dir="2700000" algn="tl" rotWithShape="0">
              <a:srgbClr val="333333">
                <a:alpha val="65000"/>
              </a:srgbClr>
            </a:outerShdw>
          </a:effectLst>
        </p:spPr>
      </p:pic>
      <p:pic>
        <p:nvPicPr>
          <p:cNvPr id="3" name="图片 2" descr="屏幕快照 2017-02-03 下午5.22.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3493" y="650435"/>
            <a:ext cx="4546991" cy="417786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886367" y="853011"/>
            <a:ext cx="7732116" cy="895350"/>
          </a:xfrm>
        </p:spPr>
        <p:txBody>
          <a:bodyPr>
            <a:normAutofit/>
          </a:bodyPr>
          <a:lstStyle/>
          <a:p>
            <a:pPr>
              <a:spcAft>
                <a:spcPts val="0"/>
              </a:spcAft>
            </a:pPr>
            <a:r>
              <a:rPr lang="en-US" altLang="zh-CN" sz="4800" b="1" dirty="0">
                <a:solidFill>
                  <a:schemeClr val="accent2">
                    <a:lumMod val="75000"/>
                  </a:schemeClr>
                </a:solidFill>
              </a:rPr>
              <a:t>6.3</a:t>
            </a:r>
            <a:r>
              <a:rPr lang="zh-CN" altLang="en-US" sz="4800" b="1" dirty="0">
                <a:solidFill>
                  <a:schemeClr val="accent2">
                    <a:lumMod val="75000"/>
                  </a:schemeClr>
                </a:solidFill>
              </a:rPr>
              <a:t> 回归</a:t>
            </a:r>
            <a:r>
              <a:rPr lang="zh-CN" altLang="zh-CN" sz="4800" b="1" dirty="0">
                <a:solidFill>
                  <a:schemeClr val="accent2">
                    <a:lumMod val="75000"/>
                  </a:schemeClr>
                </a:solidFill>
              </a:rPr>
              <a:t>测试</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1912" y="346447"/>
            <a:ext cx="5551875" cy="421481"/>
          </a:xfrm>
        </p:spPr>
        <p:txBody>
          <a:bodyPr>
            <a:noAutofit/>
          </a:bodyPr>
          <a:lstStyle/>
          <a:p>
            <a:pPr>
              <a:spcAft>
                <a:spcPts val="0"/>
              </a:spcAft>
            </a:pPr>
            <a:r>
              <a:rPr lang="zh-CN" altLang="en-US" dirty="0"/>
              <a:t>为什么需要进行回归测试？</a:t>
            </a:r>
            <a:endParaRPr lang="zh-CN" altLang="en-US" dirty="0"/>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pic>
        <p:nvPicPr>
          <p:cNvPr id="6" name="图片 5"/>
          <p:cNvPicPr>
            <a:picLocks noChangeAspect="1"/>
          </p:cNvPicPr>
          <p:nvPr/>
        </p:nvPicPr>
        <p:blipFill>
          <a:blip r:embed="rId1"/>
          <a:stretch>
            <a:fillRect/>
          </a:stretch>
        </p:blipFill>
        <p:spPr>
          <a:xfrm>
            <a:off x="1850098" y="1016377"/>
            <a:ext cx="5119769" cy="3164949"/>
          </a:xfrm>
          <a:prstGeom prst="rect">
            <a:avLst/>
          </a:prstGeom>
        </p:spPr>
      </p:pic>
      <p:sp>
        <p:nvSpPr>
          <p:cNvPr id="7" name="矩形 6"/>
          <p:cNvSpPr/>
          <p:nvPr/>
        </p:nvSpPr>
        <p:spPr>
          <a:xfrm>
            <a:off x="1817694" y="4363224"/>
            <a:ext cx="5508612" cy="645160"/>
          </a:xfrm>
          <a:prstGeom prst="rect">
            <a:avLst/>
          </a:prstGeom>
        </p:spPr>
        <p:txBody>
          <a:bodyPr wrap="square">
            <a:spAutoFit/>
          </a:bodyPr>
          <a:lstStyle/>
          <a:p>
            <a:pPr algn="ctr">
              <a:spcAft>
                <a:spcPts val="0"/>
              </a:spcAft>
            </a:pPr>
            <a:r>
              <a:rPr lang="zh-CN" altLang="en-US" dirty="0">
                <a:solidFill>
                  <a:srgbClr val="FF6600"/>
                </a:solidFill>
                <a:latin typeface="微软雅黑" panose="020B0503020204020204" pitchFamily="34" charset="-122"/>
                <a:ea typeface="微软雅黑" panose="020B0503020204020204" pitchFamily="34" charset="-122"/>
              </a:rPr>
              <a:t>以前都正常的，新的版本反而不正常了</a:t>
            </a:r>
            <a:endParaRPr lang="en-US" altLang="zh-CN" dirty="0">
              <a:solidFill>
                <a:srgbClr val="FF6600"/>
              </a:solidFill>
              <a:latin typeface="微软雅黑" panose="020B0503020204020204" pitchFamily="34" charset="-122"/>
              <a:ea typeface="微软雅黑" panose="020B0503020204020204" pitchFamily="34" charset="-122"/>
            </a:endParaRPr>
          </a:p>
          <a:p>
            <a:pPr algn="ctr">
              <a:spcBef>
                <a:spcPts val="0"/>
              </a:spcBef>
            </a:pPr>
            <a:r>
              <a:rPr lang="en-US" altLang="zh-CN" dirty="0">
                <a:solidFill>
                  <a:srgbClr val="FF6600"/>
                </a:solidFill>
                <a:latin typeface="微软雅黑" panose="020B0503020204020204" pitchFamily="34" charset="-122"/>
                <a:ea typeface="微软雅黑" panose="020B0503020204020204" pitchFamily="34" charset="-122"/>
              </a:rPr>
              <a:t>—— </a:t>
            </a:r>
            <a:r>
              <a:rPr lang="zh-CN" altLang="en-US" dirty="0">
                <a:solidFill>
                  <a:srgbClr val="FF6600"/>
                </a:solidFill>
                <a:latin typeface="微软雅黑" panose="020B0503020204020204" pitchFamily="34" charset="-122"/>
                <a:ea typeface="微软雅黑" panose="020B0503020204020204" pitchFamily="34" charset="-122"/>
              </a:rPr>
              <a:t>回归缺陷</a:t>
            </a:r>
            <a:r>
              <a:rPr lang="en-US" altLang="zh-CN" dirty="0">
                <a:solidFill>
                  <a:srgbClr val="FF6600"/>
                </a:solidFill>
                <a:latin typeface="微软雅黑" panose="020B0503020204020204" pitchFamily="34" charset="-122"/>
                <a:ea typeface="微软雅黑" panose="020B0503020204020204" pitchFamily="34" charset="-122"/>
              </a:rPr>
              <a:t> (Regression bug)</a:t>
            </a:r>
            <a:endParaRPr lang="zh-CN" altLang="en-US" dirty="0">
              <a:solidFill>
                <a:srgbClr val="FF6600"/>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13481" y="273528"/>
            <a:ext cx="5313521" cy="573881"/>
          </a:xfrm>
        </p:spPr>
        <p:txBody>
          <a:bodyPr/>
          <a:lstStyle/>
          <a:p>
            <a:pPr>
              <a:spcAft>
                <a:spcPts val="0"/>
              </a:spcAft>
            </a:pPr>
            <a:r>
              <a:rPr lang="zh-CN" altLang="en-US" dirty="0"/>
              <a:t>为什么要有回归测试？ </a:t>
            </a:r>
            <a:endParaRPr lang="en-US" altLang="zh-CN" dirty="0"/>
          </a:p>
        </p:txBody>
      </p:sp>
      <p:pic>
        <p:nvPicPr>
          <p:cNvPr id="3" name="图片 2" descr="屏幕快照 2017-04-25 下午9.00.03.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55676" y="1145992"/>
            <a:ext cx="5909310" cy="3566160"/>
          </a:xfrm>
          <a:prstGeom prst="rect">
            <a:avLst/>
          </a:prstGeom>
        </p:spPr>
      </p:pic>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a:spcAft>
                <a:spcPts val="0"/>
              </a:spcAft>
            </a:pPr>
            <a:r>
              <a:rPr lang="zh-CN" altLang="en-US" b="1" dirty="0">
                <a:solidFill>
                  <a:srgbClr val="0070C0"/>
                </a:solidFill>
                <a:latin typeface="微软雅黑" panose="020B0503020204020204" pitchFamily="34" charset="-122"/>
                <a:ea typeface="微软雅黑" panose="020B0503020204020204" pitchFamily="34" charset="-122"/>
              </a:rPr>
              <a:t>系统功能测试应该考虑哪些问题？</a:t>
            </a:r>
            <a:endParaRPr kumimoji="1" lang="zh-CN" altLang="en-US" dirty="0">
              <a:latin typeface="微软雅黑" panose="020B0503020204020204" pitchFamily="34" charset="-122"/>
              <a:ea typeface="微软雅黑" panose="020B0503020204020204" pitchFamily="34" charset="-122"/>
            </a:endParaRPr>
          </a:p>
        </p:txBody>
      </p:sp>
      <p:pic>
        <p:nvPicPr>
          <p:cNvPr id="3" name="图片 2" descr="屏幕快照 2017-04-25 下午4.36.29.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3568" y="1016377"/>
            <a:ext cx="5280660" cy="2926080"/>
          </a:xfrm>
          <a:prstGeom prst="rect">
            <a:avLst/>
          </a:prstGeom>
          <a:ln>
            <a:noFill/>
          </a:ln>
          <a:effectLst>
            <a:outerShdw blurRad="292100" dist="139700" dir="2700000" algn="tl" rotWithShape="0">
              <a:srgbClr val="333333">
                <a:alpha val="65000"/>
              </a:srgbClr>
            </a:outerShdw>
          </a:effectLst>
        </p:spPr>
      </p:pic>
      <p:pic>
        <p:nvPicPr>
          <p:cNvPr id="5" name="图片 4" descr="屏幕快照 2017-04-25 下午4.36.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350" y="951570"/>
            <a:ext cx="4432183" cy="4013064"/>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599910" y="224469"/>
            <a:ext cx="5313521" cy="573881"/>
          </a:xfrm>
        </p:spPr>
        <p:txBody>
          <a:bodyPr/>
          <a:lstStyle/>
          <a:p>
            <a:pPr>
              <a:spcAft>
                <a:spcPts val="0"/>
              </a:spcAft>
            </a:pPr>
            <a:r>
              <a:rPr lang="zh-CN" altLang="en-US" dirty="0"/>
              <a:t>回归测试 </a:t>
            </a:r>
            <a:endParaRPr lang="en-US" altLang="zh-CN" dirty="0"/>
          </a:p>
        </p:txBody>
      </p:sp>
      <p:sp>
        <p:nvSpPr>
          <p:cNvPr id="2" name="矩形 1"/>
          <p:cNvSpPr/>
          <p:nvPr/>
        </p:nvSpPr>
        <p:spPr>
          <a:xfrm>
            <a:off x="850849" y="1490259"/>
            <a:ext cx="7735802" cy="2089150"/>
          </a:xfrm>
          <a:prstGeom prst="rect">
            <a:avLst/>
          </a:prstGeom>
        </p:spPr>
        <p:txBody>
          <a:bodyPr wrap="square">
            <a:spAutoFit/>
          </a:bodyPr>
          <a:lstStyle/>
          <a:p>
            <a:pPr marL="308610" indent="-308610">
              <a:lnSpc>
                <a:spcPct val="120000"/>
              </a:lnSpc>
              <a:spcBef>
                <a:spcPct val="20000"/>
              </a:spcBef>
              <a:spcAft>
                <a:spcPts val="0"/>
              </a:spcAft>
              <a:buClr>
                <a:srgbClr val="91AC4E"/>
              </a:buClr>
              <a:buSzPct val="86000"/>
              <a:buFont typeface="Wingdings" panose="05000000000000000000" pitchFamily="2" charset="2"/>
              <a:buChar char="p"/>
            </a:pPr>
            <a:r>
              <a:rPr lang="zh-CN" altLang="en-US" dirty="0">
                <a:solidFill>
                  <a:schemeClr val="accent1">
                    <a:lumMod val="25000"/>
                  </a:schemeClr>
                </a:solidFill>
                <a:latin typeface="楷体" panose="02010609060101010101" charset="-122"/>
                <a:ea typeface="楷体" panose="02010609060101010101" charset="-122"/>
                <a:cs typeface="楷体" panose="02010609060101010101" charset="-122"/>
              </a:rPr>
              <a:t>一旦程序某些区域被修改了，就</a:t>
            </a:r>
            <a:r>
              <a:rPr lang="zh-CN" altLang="zh-CN" dirty="0">
                <a:solidFill>
                  <a:schemeClr val="accent1">
                    <a:lumMod val="25000"/>
                  </a:schemeClr>
                </a:solidFill>
                <a:latin typeface="楷体" panose="02010609060101010101" charset="-122"/>
                <a:ea typeface="楷体" panose="02010609060101010101" charset="-122"/>
                <a:cs typeface="楷体" panose="02010609060101010101" charset="-122"/>
              </a:rPr>
              <a:t>可能</a:t>
            </a:r>
            <a:r>
              <a:rPr lang="zh-CN" altLang="en-US" dirty="0">
                <a:solidFill>
                  <a:schemeClr val="accent1">
                    <a:lumMod val="25000"/>
                  </a:schemeClr>
                </a:solidFill>
                <a:latin typeface="楷体" panose="02010609060101010101" charset="-122"/>
                <a:ea typeface="楷体" panose="02010609060101010101" charset="-122"/>
                <a:cs typeface="楷体" panose="02010609060101010101" charset="-122"/>
              </a:rPr>
              <a:t>影响原来正常工作的区域，导致</a:t>
            </a:r>
            <a:r>
              <a:rPr lang="zh-CN" altLang="zh-CN" dirty="0">
                <a:solidFill>
                  <a:schemeClr val="accent1">
                    <a:lumMod val="25000"/>
                  </a:schemeClr>
                </a:solidFill>
                <a:latin typeface="楷体" panose="02010609060101010101" charset="-122"/>
                <a:ea typeface="楷体" panose="02010609060101010101" charset="-122"/>
                <a:cs typeface="楷体" panose="02010609060101010101" charset="-122"/>
              </a:rPr>
              <a:t>受影响的区域出现回归缺陷。</a:t>
            </a:r>
            <a:endParaRPr lang="en-US" altLang="zh-CN" dirty="0">
              <a:solidFill>
                <a:schemeClr val="accent1">
                  <a:lumMod val="25000"/>
                </a:schemeClr>
              </a:solidFill>
              <a:latin typeface="楷体" panose="02010609060101010101" charset="-122"/>
              <a:ea typeface="楷体" panose="02010609060101010101" charset="-122"/>
              <a:cs typeface="楷体" panose="02010609060101010101" charset="-122"/>
            </a:endParaRPr>
          </a:p>
          <a:p>
            <a:pPr marL="308610" indent="-308610">
              <a:lnSpc>
                <a:spcPct val="120000"/>
              </a:lnSpc>
              <a:spcBef>
                <a:spcPts val="20"/>
              </a:spcBef>
              <a:spcAft>
                <a:spcPts val="0"/>
              </a:spcAft>
              <a:buClr>
                <a:srgbClr val="91AC4E"/>
              </a:buClr>
              <a:buSzPct val="86000"/>
              <a:buFont typeface="Wingdings" panose="05000000000000000000" pitchFamily="2" charset="2"/>
              <a:buChar char="p"/>
            </a:pPr>
            <a:r>
              <a:rPr lang="zh-CN" altLang="zh-CN" b="1" u="sng" dirty="0">
                <a:solidFill>
                  <a:srgbClr val="0000FF"/>
                </a:solidFill>
                <a:latin typeface="楷体" panose="02010609060101010101" charset="-122"/>
                <a:ea typeface="楷体" panose="02010609060101010101" charset="-122"/>
                <a:cs typeface="楷体" panose="02010609060101010101" charset="-122"/>
              </a:rPr>
              <a:t>回归缺陷</a:t>
            </a:r>
            <a:r>
              <a:rPr lang="zh-CN" altLang="en-US" dirty="0">
                <a:solidFill>
                  <a:schemeClr val="accent1">
                    <a:lumMod val="25000"/>
                  </a:schemeClr>
                </a:solidFill>
                <a:latin typeface="楷体" panose="02010609060101010101" charset="-122"/>
                <a:ea typeface="楷体" panose="02010609060101010101" charset="-122"/>
                <a:cs typeface="楷体" panose="02010609060101010101" charset="-122"/>
              </a:rPr>
              <a:t>：原来正常工作的功能，没有发生需求变化，而由于受其它改动影响而产生的问题。</a:t>
            </a:r>
            <a:endParaRPr lang="en-US" altLang="zh-CN" dirty="0">
              <a:solidFill>
                <a:schemeClr val="accent1">
                  <a:lumMod val="25000"/>
                </a:schemeClr>
              </a:solidFill>
              <a:latin typeface="楷体" panose="02010609060101010101" charset="-122"/>
              <a:ea typeface="楷体" panose="02010609060101010101" charset="-122"/>
              <a:cs typeface="楷体" panose="02010609060101010101" charset="-122"/>
            </a:endParaRPr>
          </a:p>
          <a:p>
            <a:pPr marL="308610" indent="-308610">
              <a:lnSpc>
                <a:spcPct val="120000"/>
              </a:lnSpc>
              <a:spcBef>
                <a:spcPts val="20"/>
              </a:spcBef>
              <a:buClr>
                <a:srgbClr val="91AC4E"/>
              </a:buClr>
              <a:buSzPct val="86000"/>
              <a:buFont typeface="Wingdings" panose="05000000000000000000" pitchFamily="2" charset="2"/>
              <a:buChar char="p"/>
            </a:pPr>
            <a:r>
              <a:rPr lang="zh-CN" altLang="zh-CN" b="1" u="sng" dirty="0">
                <a:solidFill>
                  <a:srgbClr val="0000FF"/>
                </a:solidFill>
                <a:latin typeface="楷体" panose="02010609060101010101" charset="-122"/>
                <a:ea typeface="楷体" panose="02010609060101010101" charset="-122"/>
                <a:cs typeface="楷体" panose="02010609060101010101" charset="-122"/>
              </a:rPr>
              <a:t>回归测试就是为了发现回归缺陷而进行的测试</a:t>
            </a:r>
            <a:r>
              <a:rPr lang="zh-CN" altLang="en-US" dirty="0">
                <a:solidFill>
                  <a:schemeClr val="accent1">
                    <a:lumMod val="25000"/>
                  </a:schemeClr>
                </a:solidFill>
                <a:latin typeface="楷体" panose="02010609060101010101" charset="-122"/>
                <a:ea typeface="楷体" panose="02010609060101010101" charset="-122"/>
                <a:cs typeface="楷体" panose="02010609060101010101" charset="-122"/>
              </a:rPr>
              <a:t>。</a:t>
            </a:r>
            <a:r>
              <a:rPr lang="zh-CN" altLang="zh-CN" dirty="0">
                <a:solidFill>
                  <a:schemeClr val="accent1">
                    <a:lumMod val="25000"/>
                  </a:schemeClr>
                </a:solidFill>
                <a:latin typeface="楷体" panose="02010609060101010101" charset="-122"/>
                <a:ea typeface="楷体" panose="02010609060101010101" charset="-122"/>
                <a:cs typeface="楷体" panose="02010609060101010101" charset="-122"/>
              </a:rPr>
              <a:t>如果没有回归测试，产品就带着回归缺陷被发布出去了，造成严重后果。</a:t>
            </a:r>
            <a:endParaRPr lang="zh-CN" altLang="zh-CN" dirty="0">
              <a:solidFill>
                <a:schemeClr val="accent1">
                  <a:lumMod val="25000"/>
                </a:schemeClr>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599910" y="686548"/>
            <a:ext cx="1715770" cy="339725"/>
          </a:xfrm>
          <a:prstGeom prst="rect">
            <a:avLst/>
          </a:prstGeom>
          <a:noFill/>
        </p:spPr>
        <p:txBody>
          <a:bodyPr wrap="none" rtlCol="0">
            <a:spAutoFit/>
          </a:bodyPr>
          <a:lstStyle/>
          <a:p>
            <a:pPr>
              <a:spcAft>
                <a:spcPts val="0"/>
              </a:spcAft>
            </a:pPr>
            <a:r>
              <a:rPr kumimoji="1" lang="en-US" altLang="zh-CN" sz="1620" dirty="0">
                <a:solidFill>
                  <a:schemeClr val="accent1">
                    <a:lumMod val="50000"/>
                  </a:schemeClr>
                </a:solidFill>
              </a:rPr>
              <a:t>Regression Testing</a:t>
            </a:r>
            <a:endParaRPr kumimoji="1" lang="zh-CN" altLang="en-US" sz="1620" dirty="0">
              <a:solidFill>
                <a:schemeClr val="accent1">
                  <a:lumMod val="50000"/>
                </a:schemeClr>
              </a:solidFill>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2">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8369" y="306333"/>
            <a:ext cx="5551875" cy="421481"/>
          </a:xfrm>
        </p:spPr>
        <p:txBody>
          <a:bodyPr>
            <a:noAutofit/>
          </a:bodyPr>
          <a:lstStyle/>
          <a:p>
            <a:pPr>
              <a:spcAft>
                <a:spcPts val="0"/>
              </a:spcAft>
            </a:pPr>
            <a:r>
              <a:rPr lang="zh-CN" altLang="en-US" dirty="0"/>
              <a:t>如何进行回归测试？</a:t>
            </a:r>
            <a:endParaRPr lang="zh-CN" altLang="en-US" dirty="0"/>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pic>
        <p:nvPicPr>
          <p:cNvPr id="3" name="图片 2"/>
          <p:cNvPicPr>
            <a:picLocks noChangeAspect="1"/>
          </p:cNvPicPr>
          <p:nvPr/>
        </p:nvPicPr>
        <p:blipFill>
          <a:blip r:embed="rId1"/>
          <a:stretch>
            <a:fillRect/>
          </a:stretch>
        </p:blipFill>
        <p:spPr>
          <a:xfrm>
            <a:off x="2057399" y="1112535"/>
            <a:ext cx="4920343" cy="3257129"/>
          </a:xfrm>
          <a:prstGeom prst="rect">
            <a:avLst/>
          </a:prstGeom>
        </p:spPr>
      </p:pic>
      <p:sp>
        <p:nvSpPr>
          <p:cNvPr id="5" name="文本框 4"/>
          <p:cNvSpPr txBox="1"/>
          <p:nvPr/>
        </p:nvSpPr>
        <p:spPr>
          <a:xfrm>
            <a:off x="2328562" y="1577536"/>
            <a:ext cx="1296144" cy="838835"/>
          </a:xfrm>
          <a:prstGeom prst="rect">
            <a:avLst/>
          </a:prstGeom>
          <a:noFill/>
        </p:spPr>
        <p:txBody>
          <a:bodyPr wrap="square" rtlCol="0">
            <a:spAutoFit/>
          </a:bodyPr>
          <a:lstStyle/>
          <a:p>
            <a:pPr algn="ctr">
              <a:lnSpc>
                <a:spcPct val="150000"/>
              </a:lnSpc>
              <a:spcAft>
                <a:spcPts val="0"/>
              </a:spcAft>
            </a:pPr>
            <a:r>
              <a:rPr kumimoji="1" lang="zh-CN" altLang="en-US" sz="324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101600">
                    <a:schemeClr val="accent2">
                      <a:satMod val="175000"/>
                      <a:alpha val="40000"/>
                    </a:schemeClr>
                  </a:glow>
                  <a:reflection blurRad="12700" stA="28000" endPos="45000" dist="1000" dir="5400000" sy="-100000" algn="bl" rotWithShape="0"/>
                </a:effectLst>
              </a:rPr>
              <a:t>范围？</a:t>
            </a:r>
            <a:r>
              <a:rPr kumimoji="1" lang="en-US" altLang="zh-CN" sz="324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101600">
                    <a:schemeClr val="accent2">
                      <a:satMod val="175000"/>
                      <a:alpha val="40000"/>
                    </a:schemeClr>
                  </a:glow>
                  <a:reflection blurRad="12700" stA="28000" endPos="45000" dist="1000" dir="5400000" sy="-100000" algn="bl" rotWithShape="0"/>
                </a:effectLst>
              </a:rPr>
              <a:t> </a:t>
            </a:r>
            <a:endParaRPr kumimoji="1" lang="en-US" altLang="zh-CN" sz="324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101600">
                  <a:schemeClr val="accent2">
                    <a:satMod val="175000"/>
                    <a:alpha val="40000"/>
                  </a:schemeClr>
                </a:glow>
                <a:reflection blurRad="12700" stA="28000" endPos="45000" dist="1000" dir="5400000" sy="-100000" algn="bl" rotWithShape="0"/>
              </a:effectLst>
            </a:endParaRPr>
          </a:p>
        </p:txBody>
      </p:sp>
      <p:sp>
        <p:nvSpPr>
          <p:cNvPr id="6" name="文本框 5"/>
          <p:cNvSpPr txBox="1"/>
          <p:nvPr/>
        </p:nvSpPr>
        <p:spPr>
          <a:xfrm>
            <a:off x="2328562" y="2359135"/>
            <a:ext cx="1296144" cy="838835"/>
          </a:xfrm>
          <a:prstGeom prst="rect">
            <a:avLst/>
          </a:prstGeom>
          <a:noFill/>
        </p:spPr>
        <p:txBody>
          <a:bodyPr wrap="square" rtlCol="0">
            <a:spAutoFit/>
          </a:bodyPr>
          <a:lstStyle/>
          <a:p>
            <a:pPr algn="ctr">
              <a:lnSpc>
                <a:spcPct val="150000"/>
              </a:lnSpc>
              <a:spcAft>
                <a:spcPts val="0"/>
              </a:spcAft>
            </a:pPr>
            <a:r>
              <a:rPr kumimoji="1" lang="en-US" altLang="zh-CN" sz="324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101600">
                    <a:schemeClr val="accent2">
                      <a:satMod val="175000"/>
                      <a:alpha val="40000"/>
                    </a:schemeClr>
                  </a:glow>
                  <a:reflection blurRad="12700" stA="28000" endPos="45000" dist="1000" dir="5400000" sy="-100000" algn="bl" rotWithShape="0"/>
                </a:effectLst>
              </a:rPr>
              <a:t> </a:t>
            </a:r>
            <a:r>
              <a:rPr kumimoji="1" lang="zh-CN" altLang="en-US" sz="324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101600">
                    <a:schemeClr val="accent2">
                      <a:satMod val="175000"/>
                      <a:alpha val="40000"/>
                    </a:schemeClr>
                  </a:glow>
                  <a:reflection blurRad="12700" stA="28000" endPos="45000" dist="1000" dir="5400000" sy="-100000" algn="bl" rotWithShape="0"/>
                </a:effectLst>
              </a:rPr>
              <a:t>策略？</a:t>
            </a:r>
            <a:endParaRPr kumimoji="1" lang="zh-CN" altLang="en-US" sz="324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101600">
                  <a:schemeClr val="accent2">
                    <a:satMod val="175000"/>
                    <a:alpha val="40000"/>
                  </a:schemeClr>
                </a:glow>
                <a:reflection blurRad="12700" stA="28000" endPos="45000" dist="1000" dir="5400000" sy="-100000" algn="bl" rotWithShape="0"/>
              </a:effectLst>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26407" y="322489"/>
            <a:ext cx="5429384" cy="486371"/>
          </a:xfrm>
        </p:spPr>
        <p:txBody>
          <a:bodyPr>
            <a:normAutofit fontScale="90000"/>
          </a:bodyPr>
          <a:lstStyle/>
          <a:p>
            <a:pPr>
              <a:spcAft>
                <a:spcPts val="0"/>
              </a:spcAft>
            </a:pPr>
            <a:r>
              <a:rPr lang="zh-CN" altLang="en-US" dirty="0"/>
              <a:t>回归</a:t>
            </a:r>
            <a:r>
              <a:rPr lang="en-US" altLang="en-US" dirty="0" err="1"/>
              <a:t>测试</a:t>
            </a:r>
            <a:r>
              <a:rPr lang="zh-CN" altLang="en-US" dirty="0"/>
              <a:t>策略</a:t>
            </a:r>
            <a:endParaRPr lang="en-US" altLang="en-US" dirty="0"/>
          </a:p>
        </p:txBody>
      </p:sp>
      <p:pic>
        <p:nvPicPr>
          <p:cNvPr id="3" name="Picture 2" descr="http://www.softservsolutions.com/new/images/qualityassurance.jpg"/>
          <p:cNvPicPr>
            <a:picLocks noChangeAspect="1" noChangeArrowheads="1"/>
          </p:cNvPicPr>
          <p:nvPr/>
        </p:nvPicPr>
        <p:blipFill>
          <a:blip r:embed="rId1" cstate="print"/>
          <a:srcRect/>
          <a:stretch>
            <a:fillRect/>
          </a:stretch>
        </p:blipFill>
        <p:spPr bwMode="auto">
          <a:xfrm>
            <a:off x="5207726" y="1064041"/>
            <a:ext cx="3313634" cy="2575054"/>
          </a:xfrm>
          <a:prstGeom prst="rect">
            <a:avLst/>
          </a:prstGeom>
          <a:noFill/>
        </p:spPr>
      </p:pic>
      <p:sp>
        <p:nvSpPr>
          <p:cNvPr id="4" name="Rectangle 3"/>
          <p:cNvSpPr txBox="1">
            <a:spLocks noChangeArrowheads="1"/>
          </p:cNvSpPr>
          <p:nvPr/>
        </p:nvSpPr>
        <p:spPr>
          <a:xfrm>
            <a:off x="1049328" y="1274971"/>
            <a:ext cx="3891779" cy="2593558"/>
          </a:xfrm>
          <a:prstGeom prst="rect">
            <a:avLst/>
          </a:prstGeom>
        </p:spPr>
        <p:txBody>
          <a:bodyPr vert="horz" lIns="91440" tIns="45720" rIns="91440" bIns="45720" rtlCol="0">
            <a:normAutofit/>
          </a:bodyPr>
          <a:lst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13055" indent="-313055">
              <a:lnSpc>
                <a:spcPct val="120000"/>
              </a:lnSpc>
              <a:spcAft>
                <a:spcPts val="0"/>
              </a:spcAft>
              <a:buClr>
                <a:srgbClr val="91AC4E"/>
              </a:buClr>
              <a:buSzPct val="86000"/>
              <a:buFont typeface="Wingdings" panose="05000000000000000000" pitchFamily="2" charset="2"/>
              <a:buChar char="p"/>
            </a:pPr>
            <a:r>
              <a:rPr lang="zh-CN" altLang="zh-CN" sz="2000" dirty="0">
                <a:latin typeface="楷体" panose="02010609060101010101" charset="-122"/>
                <a:ea typeface="楷体" panose="02010609060101010101" charset="-122"/>
                <a:cs typeface="楷体" panose="02010609060101010101" charset="-122"/>
              </a:rPr>
              <a:t>再测试全部用例</a:t>
            </a:r>
            <a:r>
              <a:rPr lang="zh-CN" altLang="en-US" sz="2000" dirty="0">
                <a:latin typeface="楷体" panose="02010609060101010101" charset="-122"/>
                <a:ea typeface="楷体" panose="02010609060101010101" charset="-122"/>
                <a:cs typeface="楷体" panose="02010609060101010101" charset="-122"/>
              </a:rPr>
              <a:t>	</a:t>
            </a:r>
            <a:endParaRPr lang="zh-CN" altLang="en-US" sz="2000" dirty="0">
              <a:latin typeface="楷体" panose="02010609060101010101" charset="-122"/>
              <a:ea typeface="楷体" panose="02010609060101010101" charset="-122"/>
              <a:cs typeface="楷体" panose="02010609060101010101" charset="-122"/>
            </a:endParaRPr>
          </a:p>
          <a:p>
            <a:pPr marL="313055" indent="-313055">
              <a:lnSpc>
                <a:spcPct val="120000"/>
              </a:lnSpc>
              <a:buClr>
                <a:srgbClr val="91AC4E"/>
              </a:buClr>
              <a:buSzPct val="86000"/>
              <a:buFont typeface="Wingdings" panose="05000000000000000000" pitchFamily="2" charset="2"/>
              <a:buChar char="p"/>
            </a:pPr>
            <a:r>
              <a:rPr lang="zh-CN" altLang="zh-CN" sz="2000" dirty="0">
                <a:latin typeface="楷体" panose="02010609060101010101" charset="-122"/>
                <a:ea typeface="楷体" panose="02010609060101010101" charset="-122"/>
                <a:cs typeface="楷体" panose="02010609060101010101" charset="-122"/>
              </a:rPr>
              <a:t>基于风险选择测试</a:t>
            </a:r>
            <a:endParaRPr lang="en-US" altLang="zh-CN" sz="2000" dirty="0">
              <a:latin typeface="楷体" panose="02010609060101010101" charset="-122"/>
              <a:ea typeface="楷体" panose="02010609060101010101" charset="-122"/>
              <a:cs typeface="楷体" panose="02010609060101010101" charset="-122"/>
            </a:endParaRPr>
          </a:p>
          <a:p>
            <a:pPr marL="313055" indent="-313055">
              <a:lnSpc>
                <a:spcPct val="120000"/>
              </a:lnSpc>
              <a:buClr>
                <a:srgbClr val="91AC4E"/>
              </a:buClr>
              <a:buSzPct val="86000"/>
              <a:buFont typeface="Wingdings" panose="05000000000000000000" pitchFamily="2" charset="2"/>
              <a:buChar char="p"/>
            </a:pPr>
            <a:r>
              <a:rPr lang="zh-CN" altLang="zh-CN" sz="2000" dirty="0">
                <a:latin typeface="楷体" panose="02010609060101010101" charset="-122"/>
                <a:ea typeface="楷体" panose="02010609060101010101" charset="-122"/>
                <a:cs typeface="楷体" panose="02010609060101010101" charset="-122"/>
              </a:rPr>
              <a:t>基于操作剖面选择测试</a:t>
            </a:r>
            <a:r>
              <a:rPr lang="zh-CN" altLang="en-US" sz="2000" dirty="0">
                <a:latin typeface="楷体" panose="02010609060101010101" charset="-122"/>
                <a:ea typeface="楷体" panose="02010609060101010101" charset="-122"/>
                <a:cs typeface="楷体" panose="02010609060101010101" charset="-122"/>
              </a:rPr>
              <a:t>	</a:t>
            </a:r>
            <a:endParaRPr lang="zh-CN" altLang="en-US" sz="2000" dirty="0">
              <a:latin typeface="楷体" panose="02010609060101010101" charset="-122"/>
              <a:ea typeface="楷体" panose="02010609060101010101" charset="-122"/>
              <a:cs typeface="楷体" panose="02010609060101010101" charset="-122"/>
            </a:endParaRPr>
          </a:p>
          <a:p>
            <a:pPr marL="313055" indent="-313055">
              <a:lnSpc>
                <a:spcPct val="120000"/>
              </a:lnSpc>
              <a:buClr>
                <a:srgbClr val="91AC4E"/>
              </a:buClr>
              <a:buSzPct val="86000"/>
              <a:buFont typeface="Wingdings" panose="05000000000000000000" pitchFamily="2" charset="2"/>
              <a:buChar char="p"/>
            </a:pPr>
            <a:r>
              <a:rPr lang="zh-CN" altLang="zh-CN" sz="2000" dirty="0">
                <a:latin typeface="楷体" panose="02010609060101010101" charset="-122"/>
                <a:ea typeface="楷体" panose="02010609060101010101" charset="-122"/>
                <a:cs typeface="楷体" panose="02010609060101010101" charset="-122"/>
              </a:rPr>
              <a:t>再测试修改的部分</a:t>
            </a:r>
            <a:endParaRPr lang="en-US" altLang="zh-CN" sz="2000" dirty="0">
              <a:latin typeface="楷体" panose="02010609060101010101" charset="-122"/>
              <a:ea typeface="楷体" panose="02010609060101010101" charset="-122"/>
              <a:cs typeface="楷体" panose="02010609060101010101" charset="-122"/>
            </a:endParaRPr>
          </a:p>
          <a:p>
            <a:pPr marL="313055" indent="-313055">
              <a:lnSpc>
                <a:spcPct val="120000"/>
              </a:lnSpc>
              <a:buClr>
                <a:srgbClr val="91AC4E"/>
              </a:buClr>
              <a:buSzPct val="86000"/>
              <a:buFont typeface="Wingdings" panose="05000000000000000000" pitchFamily="2" charset="2"/>
              <a:buChar char="p"/>
            </a:pPr>
            <a:r>
              <a:rPr lang="en-US" altLang="zh-CN" sz="2000" dirty="0">
                <a:latin typeface="楷体" panose="02010609060101010101" charset="-122"/>
                <a:ea typeface="楷体" panose="02010609060101010101" charset="-122"/>
                <a:cs typeface="楷体" panose="02010609060101010101" charset="-122"/>
              </a:rPr>
              <a:t>……</a:t>
            </a:r>
            <a:endParaRPr lang="en-US" altLang="zh-CN" sz="2000" dirty="0">
              <a:latin typeface="楷体" panose="02010609060101010101" charset="-122"/>
              <a:ea typeface="楷体" panose="02010609060101010101" charset="-122"/>
              <a:cs typeface="楷体" panose="02010609060101010101" charset="-122"/>
            </a:endParaRPr>
          </a:p>
        </p:txBody>
      </p:sp>
    </p:spTree>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886367" y="853011"/>
            <a:ext cx="7732116" cy="895350"/>
          </a:xfrm>
        </p:spPr>
        <p:txBody>
          <a:bodyPr>
            <a:normAutofit/>
          </a:bodyPr>
          <a:lstStyle/>
          <a:p>
            <a:pPr>
              <a:spcAft>
                <a:spcPts val="0"/>
              </a:spcAft>
            </a:pPr>
            <a:r>
              <a:rPr lang="en-US" altLang="zh-CN" sz="4800" b="1" dirty="0">
                <a:solidFill>
                  <a:schemeClr val="accent2">
                    <a:lumMod val="75000"/>
                  </a:schemeClr>
                </a:solidFill>
              </a:rPr>
              <a:t>6.4</a:t>
            </a:r>
            <a:r>
              <a:rPr lang="zh-CN" altLang="en-US" sz="4800" b="1" dirty="0">
                <a:solidFill>
                  <a:schemeClr val="accent2">
                    <a:lumMod val="75000"/>
                  </a:schemeClr>
                </a:solidFill>
              </a:rPr>
              <a:t>  精准</a:t>
            </a:r>
            <a:r>
              <a:rPr lang="zh-CN" altLang="zh-CN" sz="4800" b="1" dirty="0">
                <a:solidFill>
                  <a:schemeClr val="accent2">
                    <a:lumMod val="75000"/>
                  </a:schemeClr>
                </a:solidFill>
              </a:rPr>
              <a:t>测试</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精准测试</a:t>
            </a:r>
            <a:endParaRPr kumimoji="1" lang="zh-CN" altLang="en-US" dirty="0"/>
          </a:p>
        </p:txBody>
      </p:sp>
      <p:sp>
        <p:nvSpPr>
          <p:cNvPr id="4" name="Rectangle 3"/>
          <p:cNvSpPr txBox="1">
            <a:spLocks noChangeArrowheads="1"/>
          </p:cNvSpPr>
          <p:nvPr/>
        </p:nvSpPr>
        <p:spPr>
          <a:xfrm>
            <a:off x="587773" y="1274971"/>
            <a:ext cx="3891779" cy="2593558"/>
          </a:xfrm>
          <a:prstGeom prst="rect">
            <a:avLst/>
          </a:prstGeom>
        </p:spPr>
        <p:txBody>
          <a:bodyPr vert="horz" lIns="91440" tIns="45720" rIns="91440" bIns="45720" rtlCol="0">
            <a:normAutofit/>
          </a:bodyPr>
          <a:lst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13055" indent="-313055">
              <a:lnSpc>
                <a:spcPct val="120000"/>
              </a:lnSpc>
              <a:spcAft>
                <a:spcPts val="0"/>
              </a:spcAft>
              <a:buClr>
                <a:srgbClr val="91AC4E"/>
              </a:buClr>
              <a:buSzPct val="86000"/>
              <a:buFont typeface="Wingdings" panose="05000000000000000000" pitchFamily="2" charset="2"/>
              <a:buChar char="p"/>
            </a:pPr>
            <a:r>
              <a:rPr lang="zh-CN" altLang="en-US" sz="2000" dirty="0">
                <a:latin typeface="楷体" panose="02010609060101010101" charset="-122"/>
                <a:ea typeface="楷体" panose="02010609060101010101" charset="-122"/>
                <a:cs typeface="楷体" panose="02010609060101010101" charset="-122"/>
              </a:rPr>
              <a:t>测试覆盖率分析	</a:t>
            </a:r>
            <a:endParaRPr lang="zh-CN" altLang="en-US" sz="2000" dirty="0">
              <a:latin typeface="楷体" panose="02010609060101010101" charset="-122"/>
              <a:ea typeface="楷体" panose="02010609060101010101" charset="-122"/>
              <a:cs typeface="楷体" panose="02010609060101010101" charset="-122"/>
            </a:endParaRPr>
          </a:p>
          <a:p>
            <a:pPr marL="313055" indent="-313055">
              <a:lnSpc>
                <a:spcPct val="120000"/>
              </a:lnSpc>
              <a:buClr>
                <a:srgbClr val="91AC4E"/>
              </a:buClr>
              <a:buSzPct val="86000"/>
              <a:buFont typeface="Wingdings" panose="05000000000000000000" pitchFamily="2" charset="2"/>
              <a:buChar char="p"/>
            </a:pPr>
            <a:r>
              <a:rPr lang="zh-CN" altLang="en-US" sz="2000" dirty="0">
                <a:latin typeface="楷体" panose="02010609060101010101" charset="-122"/>
                <a:ea typeface="楷体" panose="02010609060101010101" charset="-122"/>
                <a:cs typeface="楷体" panose="02010609060101010101" charset="-122"/>
              </a:rPr>
              <a:t>代码和测试用例之间的关系</a:t>
            </a:r>
            <a:endParaRPr lang="en-US" altLang="zh-CN" sz="2000" dirty="0">
              <a:latin typeface="楷体" panose="02010609060101010101" charset="-122"/>
              <a:ea typeface="楷体" panose="02010609060101010101" charset="-122"/>
              <a:cs typeface="楷体" panose="02010609060101010101" charset="-122"/>
            </a:endParaRPr>
          </a:p>
          <a:p>
            <a:pPr marL="313055" indent="-313055">
              <a:lnSpc>
                <a:spcPct val="120000"/>
              </a:lnSpc>
              <a:buClr>
                <a:srgbClr val="91AC4E"/>
              </a:buClr>
              <a:buSzPct val="86000"/>
              <a:buFont typeface="Wingdings" panose="05000000000000000000" pitchFamily="2" charset="2"/>
              <a:buChar char="p"/>
            </a:pPr>
            <a:r>
              <a:rPr lang="zh-CN" altLang="en-US" sz="2000" dirty="0">
                <a:latin typeface="楷体" panose="02010609060101010101" charset="-122"/>
                <a:ea typeface="楷体" panose="02010609060101010101" charset="-122"/>
                <a:cs typeface="楷体" panose="02010609060101010101" charset="-122"/>
              </a:rPr>
              <a:t>代码依赖性分析	</a:t>
            </a:r>
            <a:endParaRPr lang="zh-CN" altLang="en-US" sz="2000" dirty="0">
              <a:latin typeface="楷体" panose="02010609060101010101" charset="-122"/>
              <a:ea typeface="楷体" panose="02010609060101010101" charset="-122"/>
              <a:cs typeface="楷体" panose="02010609060101010101" charset="-122"/>
            </a:endParaRPr>
          </a:p>
          <a:p>
            <a:pPr marL="313055" indent="-313055">
              <a:lnSpc>
                <a:spcPct val="120000"/>
              </a:lnSpc>
              <a:buClr>
                <a:srgbClr val="91AC4E"/>
              </a:buClr>
              <a:buSzPct val="86000"/>
              <a:buFont typeface="Wingdings" panose="05000000000000000000" pitchFamily="2" charset="2"/>
              <a:buChar char="p"/>
            </a:pPr>
            <a:r>
              <a:rPr lang="zh-CN" altLang="en-US" sz="2000" dirty="0">
                <a:latin typeface="楷体" panose="02010609060101010101" charset="-122"/>
                <a:ea typeface="楷体" panose="02010609060101010101" charset="-122"/>
                <a:cs typeface="楷体" panose="02010609060101010101" charset="-122"/>
              </a:rPr>
              <a:t>基于上述工作，可以精准地完成回归测试</a:t>
            </a:r>
            <a:endParaRPr lang="en-US" altLang="zh-CN" sz="2000" dirty="0">
              <a:latin typeface="楷体" panose="02010609060101010101" charset="-122"/>
              <a:ea typeface="楷体" panose="02010609060101010101" charset="-122"/>
              <a:cs typeface="楷体" panose="02010609060101010101" charset="-122"/>
            </a:endParaRPr>
          </a:p>
        </p:txBody>
      </p:sp>
      <p:pic>
        <p:nvPicPr>
          <p:cNvPr id="5" name="图片 4"/>
          <p:cNvPicPr>
            <a:picLocks noChangeAspect="1"/>
          </p:cNvPicPr>
          <p:nvPr/>
        </p:nvPicPr>
        <p:blipFill>
          <a:blip r:embed="rId1"/>
          <a:stretch>
            <a:fillRect/>
          </a:stretch>
        </p:blipFill>
        <p:spPr>
          <a:xfrm>
            <a:off x="4881212" y="1298502"/>
            <a:ext cx="4178967" cy="1955909"/>
          </a:xfrm>
          <a:prstGeom prst="rect">
            <a:avLst/>
          </a:prstGeom>
        </p:spPr>
      </p:pic>
    </p:spTree>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测试用例与代码映射关系</a:t>
            </a:r>
            <a:endParaRPr kumimoji="1" lang="zh-CN" altLang="en-US" dirty="0"/>
          </a:p>
        </p:txBody>
      </p:sp>
      <p:pic>
        <p:nvPicPr>
          <p:cNvPr id="5" name="图片 4"/>
          <p:cNvPicPr>
            <a:picLocks noChangeAspect="1"/>
          </p:cNvPicPr>
          <p:nvPr/>
        </p:nvPicPr>
        <p:blipFill>
          <a:blip r:embed="rId1"/>
          <a:stretch>
            <a:fillRect/>
          </a:stretch>
        </p:blipFill>
        <p:spPr>
          <a:xfrm>
            <a:off x="0" y="778266"/>
            <a:ext cx="4349491" cy="4132694"/>
          </a:xfrm>
          <a:prstGeom prst="rect">
            <a:avLst/>
          </a:prstGeom>
        </p:spPr>
      </p:pic>
      <p:sp>
        <p:nvSpPr>
          <p:cNvPr id="14" name="文本框 13"/>
          <p:cNvSpPr txBox="1"/>
          <p:nvPr/>
        </p:nvSpPr>
        <p:spPr>
          <a:xfrm>
            <a:off x="383177" y="4032069"/>
            <a:ext cx="1778635" cy="368300"/>
          </a:xfrm>
          <a:prstGeom prst="rect">
            <a:avLst/>
          </a:prstGeom>
          <a:noFill/>
        </p:spPr>
        <p:txBody>
          <a:bodyPr wrap="none" rtlCol="0">
            <a:spAutoFit/>
          </a:bodyPr>
          <a:lstStyle/>
          <a:p>
            <a:pPr>
              <a:spcAft>
                <a:spcPts val="0"/>
              </a:spcAft>
            </a:pPr>
            <a:r>
              <a:rPr kumimoji="1" lang="zh-CN" altLang="en-US" dirty="0">
                <a:solidFill>
                  <a:srgbClr val="C00000"/>
                </a:solidFill>
                <a:latin typeface="微软雅黑" panose="020B0503020204020204" pitchFamily="34" charset="-122"/>
                <a:ea typeface="微软雅黑" panose="020B0503020204020204" pitchFamily="34" charset="-122"/>
              </a:rPr>
              <a:t>测试用例</a:t>
            </a:r>
            <a:r>
              <a:rPr kumimoji="1" lang="en-US" altLang="zh-CN"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dirty="0">
                <a:solidFill>
                  <a:srgbClr val="C00000"/>
                </a:solidFill>
                <a:latin typeface="微软雅黑" panose="020B0503020204020204" pitchFamily="34" charset="-122"/>
                <a:ea typeface="微软雅黑" panose="020B0503020204020204" pitchFamily="34" charset="-122"/>
              </a:rPr>
              <a:t>代码</a:t>
            </a:r>
            <a:endParaRPr kumimoji="1" lang="zh-CN" altLang="en-US" dirty="0">
              <a:solidFill>
                <a:srgbClr val="C00000"/>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441371" y="1082751"/>
            <a:ext cx="4702629" cy="3759967"/>
            <a:chOff x="4441371" y="1082751"/>
            <a:chExt cx="4702629" cy="3759967"/>
          </a:xfrm>
        </p:grpSpPr>
        <p:pic>
          <p:nvPicPr>
            <p:cNvPr id="13" name="图片 12"/>
            <p:cNvPicPr>
              <a:picLocks noChangeAspect="1"/>
            </p:cNvPicPr>
            <p:nvPr/>
          </p:nvPicPr>
          <p:blipFill>
            <a:blip r:embed="rId2"/>
            <a:stretch>
              <a:fillRect/>
            </a:stretch>
          </p:blipFill>
          <p:spPr>
            <a:xfrm>
              <a:off x="4441371" y="1082751"/>
              <a:ext cx="4702629" cy="3390635"/>
            </a:xfrm>
            <a:prstGeom prst="rect">
              <a:avLst/>
            </a:prstGeom>
          </p:spPr>
        </p:pic>
        <p:sp>
          <p:nvSpPr>
            <p:cNvPr id="15" name="文本框 14"/>
            <p:cNvSpPr txBox="1"/>
            <p:nvPr/>
          </p:nvSpPr>
          <p:spPr>
            <a:xfrm>
              <a:off x="5603966" y="4473386"/>
              <a:ext cx="1795684" cy="369332"/>
            </a:xfrm>
            <a:prstGeom prst="rect">
              <a:avLst/>
            </a:prstGeom>
            <a:noFill/>
          </p:spPr>
          <p:txBody>
            <a:bodyPr wrap="none" rtlCol="0">
              <a:spAutoFit/>
            </a:bodyPr>
            <a:lstStyle/>
            <a:p>
              <a:r>
                <a:rPr kumimoji="1" lang="zh-CN" altLang="en-US" dirty="0">
                  <a:solidFill>
                    <a:srgbClr val="C00000"/>
                  </a:solidFill>
                  <a:latin typeface="微软雅黑" panose="020B0503020204020204" pitchFamily="34" charset="-122"/>
                  <a:ea typeface="微软雅黑" panose="020B0503020204020204" pitchFamily="34" charset="-122"/>
                </a:rPr>
                <a:t>代码</a:t>
              </a:r>
              <a:r>
                <a:rPr kumimoji="1" lang="en-US" altLang="zh-CN"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dirty="0">
                  <a:solidFill>
                    <a:srgbClr val="C00000"/>
                  </a:solidFill>
                  <a:latin typeface="微软雅黑" panose="020B0503020204020204" pitchFamily="34" charset="-122"/>
                  <a:ea typeface="微软雅黑" panose="020B0503020204020204" pitchFamily="34" charset="-122"/>
                </a:rPr>
                <a:t>测试用例</a:t>
              </a:r>
              <a:endParaRPr kumimoji="1" lang="zh-CN" altLang="en-US" dirty="0">
                <a:solidFill>
                  <a:srgbClr val="C00000"/>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代码依赖性分析</a:t>
            </a:r>
            <a:endParaRPr kumimoji="1" lang="zh-CN" altLang="en-US" dirty="0"/>
          </a:p>
        </p:txBody>
      </p:sp>
      <p:pic>
        <p:nvPicPr>
          <p:cNvPr id="11" name="图片 10"/>
          <p:cNvPicPr>
            <a:picLocks noChangeAspect="1"/>
          </p:cNvPicPr>
          <p:nvPr/>
        </p:nvPicPr>
        <p:blipFill>
          <a:blip r:embed="rId1"/>
          <a:stretch>
            <a:fillRect/>
          </a:stretch>
        </p:blipFill>
        <p:spPr>
          <a:xfrm>
            <a:off x="336771" y="1361136"/>
            <a:ext cx="8645655" cy="2174544"/>
          </a:xfrm>
          <a:prstGeom prst="rect">
            <a:avLst/>
          </a:prstGeom>
        </p:spPr>
      </p:pic>
    </p:spTree>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测试覆盖率分析</a:t>
            </a:r>
            <a:endParaRPr kumimoji="1" lang="zh-CN" altLang="en-US" dirty="0"/>
          </a:p>
        </p:txBody>
      </p:sp>
      <p:pic>
        <p:nvPicPr>
          <p:cNvPr id="9" name="图片 8"/>
          <p:cNvPicPr>
            <a:picLocks noChangeAspect="1"/>
          </p:cNvPicPr>
          <p:nvPr/>
        </p:nvPicPr>
        <p:blipFill>
          <a:blip r:embed="rId1"/>
          <a:stretch>
            <a:fillRect/>
          </a:stretch>
        </p:blipFill>
        <p:spPr>
          <a:xfrm>
            <a:off x="108410" y="1130774"/>
            <a:ext cx="8908571" cy="3188677"/>
          </a:xfrm>
          <a:prstGeom prst="rect">
            <a:avLst/>
          </a:prstGeom>
        </p:spPr>
      </p:pic>
    </p:spTree>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a:spcAft>
                <a:spcPts val="0"/>
              </a:spcAft>
            </a:pPr>
            <a:r>
              <a:rPr kumimoji="1" lang="zh-CN" altLang="en-US" dirty="0">
                <a:latin typeface="微软雅黑" panose="020B0503020204020204" pitchFamily="34" charset="-122"/>
                <a:ea typeface="微软雅黑" panose="020B0503020204020204" pitchFamily="34" charset="-122"/>
              </a:rPr>
              <a:t>本讲小结</a:t>
            </a:r>
            <a:endParaRPr kumimoji="1" lang="zh-CN" altLang="en-US" dirty="0">
              <a:latin typeface="微软雅黑" panose="020B0503020204020204" pitchFamily="34" charset="-122"/>
              <a:ea typeface="微软雅黑" panose="020B0503020204020204" pitchFamily="34" charset="-122"/>
            </a:endParaRPr>
          </a:p>
        </p:txBody>
      </p:sp>
      <p:sp>
        <p:nvSpPr>
          <p:cNvPr id="167" name="概念，学习要点的概念介绍，以及在工作中什么场景会用到"/>
          <p:cNvSpPr txBox="1"/>
          <p:nvPr/>
        </p:nvSpPr>
        <p:spPr>
          <a:xfrm>
            <a:off x="961286" y="1439863"/>
            <a:ext cx="6832885" cy="2263775"/>
          </a:xfrm>
          <a:prstGeom prst="rect">
            <a:avLst/>
          </a:prstGeom>
          <a:ln w="12700">
            <a:miter lim="400000"/>
          </a:ln>
        </p:spPr>
        <p:txBody>
          <a:bodyPr wrap="square" lIns="50800" tIns="50800" rIns="50800" bIns="50800" anchor="ctr">
            <a:spAutoFit/>
          </a:bodyPr>
          <a:lstStyle/>
          <a:p>
            <a:pPr marL="355600" lvl="0" indent="-355600">
              <a:lnSpc>
                <a:spcPct val="140000"/>
              </a:lnSpc>
              <a:spcBef>
                <a:spcPct val="20000"/>
              </a:spcBef>
              <a:spcAft>
                <a:spcPts val="0"/>
              </a:spcAft>
              <a:buClr>
                <a:srgbClr val="0070C0"/>
              </a:buClr>
              <a:buSzPct val="80000"/>
              <a:buFont typeface="Wingdings" panose="05000000000000000000" pitchFamily="2" charset="2"/>
              <a:buChar char="p"/>
              <a:defRPr/>
            </a:pPr>
            <a:r>
              <a:rPr lang="zh-CN" altLang="en-US" sz="2000" dirty="0">
                <a:solidFill>
                  <a:schemeClr val="tx1"/>
                </a:solidFill>
                <a:latin typeface="+mn-lt"/>
                <a:ea typeface="楷体" panose="02010609060101010101" charset="-122"/>
                <a:cs typeface="+mn-cs"/>
              </a:rPr>
              <a:t>基于需求、启发式测试策略进行</a:t>
            </a:r>
            <a:r>
              <a:rPr lang="zh-CN" altLang="zh-CN" sz="2000" dirty="0">
                <a:solidFill>
                  <a:schemeClr val="tx1"/>
                </a:solidFill>
                <a:latin typeface="+mn-lt"/>
                <a:ea typeface="楷体" panose="02010609060101010101" charset="-122"/>
                <a:cs typeface="+mn-cs"/>
              </a:rPr>
              <a:t>功能</a:t>
            </a:r>
            <a:r>
              <a:rPr lang="zh-CN" altLang="en-US" sz="2000" dirty="0">
                <a:solidFill>
                  <a:schemeClr val="tx1"/>
                </a:solidFill>
                <a:latin typeface="+mn-lt"/>
                <a:ea typeface="楷体" panose="02010609060101010101" charset="-122"/>
                <a:cs typeface="+mn-cs"/>
              </a:rPr>
              <a:t>测试需求分析</a:t>
            </a:r>
            <a:endParaRPr lang="zh-CN" altLang="zh-CN" sz="2000" dirty="0">
              <a:solidFill>
                <a:schemeClr val="tx1"/>
              </a:solidFill>
              <a:latin typeface="+mn-lt"/>
              <a:ea typeface="楷体" panose="02010609060101010101" charset="-122"/>
              <a:cs typeface="+mn-cs"/>
            </a:endParaRPr>
          </a:p>
          <a:p>
            <a:pPr marL="355600" lvl="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en-US" sz="2000" dirty="0">
                <a:solidFill>
                  <a:schemeClr val="tx1"/>
                </a:solidFill>
                <a:latin typeface="+mn-lt"/>
                <a:ea typeface="楷体" panose="02010609060101010101" charset="-122"/>
                <a:cs typeface="+mn-cs"/>
              </a:rPr>
              <a:t>先要明确测试目标，再进行</a:t>
            </a:r>
            <a:r>
              <a:rPr lang="zh-CN" altLang="zh-CN" sz="2000" dirty="0">
                <a:solidFill>
                  <a:schemeClr val="tx1"/>
                </a:solidFill>
                <a:latin typeface="+mn-lt"/>
                <a:ea typeface="楷体" panose="02010609060101010101" charset="-122"/>
                <a:cs typeface="+mn-cs"/>
              </a:rPr>
              <a:t>测试</a:t>
            </a:r>
            <a:r>
              <a:rPr lang="zh-CN" altLang="en-US" sz="2000" dirty="0">
                <a:solidFill>
                  <a:schemeClr val="tx1"/>
                </a:solidFill>
                <a:latin typeface="+mn-lt"/>
                <a:ea typeface="楷体" panose="02010609060101010101" charset="-122"/>
                <a:cs typeface="+mn-cs"/>
              </a:rPr>
              <a:t>范围、测试项和风险等进行</a:t>
            </a:r>
            <a:r>
              <a:rPr lang="zh-CN" altLang="zh-CN" sz="2000" dirty="0">
                <a:solidFill>
                  <a:schemeClr val="tx1"/>
                </a:solidFill>
                <a:latin typeface="+mn-lt"/>
                <a:ea typeface="楷体" panose="02010609060101010101" charset="-122"/>
                <a:cs typeface="+mn-cs"/>
              </a:rPr>
              <a:t>分析</a:t>
            </a:r>
            <a:r>
              <a:rPr lang="zh-CN" altLang="en-US" sz="2000" dirty="0">
                <a:solidFill>
                  <a:schemeClr val="tx1"/>
                </a:solidFill>
                <a:latin typeface="+mn-lt"/>
                <a:ea typeface="楷体" panose="02010609060101010101" charset="-122"/>
                <a:cs typeface="+mn-cs"/>
              </a:rPr>
              <a:t>，采用分解方法，内容涉及功能、场景、数据等</a:t>
            </a:r>
            <a:endParaRPr lang="zh-CN" altLang="zh-CN" sz="2000" dirty="0">
              <a:solidFill>
                <a:schemeClr val="tx1"/>
              </a:solidFill>
              <a:latin typeface="+mn-lt"/>
              <a:ea typeface="楷体" panose="02010609060101010101" charset="-122"/>
              <a:cs typeface="+mn-cs"/>
            </a:endParaRPr>
          </a:p>
          <a:p>
            <a:pPr marL="355600" lvl="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zh-CN" sz="2000" dirty="0">
                <a:solidFill>
                  <a:schemeClr val="tx1"/>
                </a:solidFill>
                <a:latin typeface="+mn-lt"/>
                <a:ea typeface="楷体" panose="02010609060101010101" charset="-122"/>
                <a:cs typeface="+mn-cs"/>
              </a:rPr>
              <a:t>探索式测试</a:t>
            </a:r>
            <a:r>
              <a:rPr lang="zh-CN" altLang="en-US" sz="2000" dirty="0">
                <a:solidFill>
                  <a:schemeClr val="tx1"/>
                </a:solidFill>
                <a:latin typeface="+mn-lt"/>
                <a:ea typeface="楷体" panose="02010609060101010101" charset="-122"/>
                <a:cs typeface="+mn-cs"/>
              </a:rPr>
              <a:t>四要素、</a:t>
            </a:r>
            <a:r>
              <a:rPr lang="en-US" altLang="zh-CN" sz="2000" dirty="0">
                <a:solidFill>
                  <a:schemeClr val="tx1"/>
                </a:solidFill>
                <a:latin typeface="+mn-lt"/>
                <a:ea typeface="楷体" panose="02010609060101010101" charset="-122"/>
                <a:cs typeface="+mn-cs"/>
              </a:rPr>
              <a:t>IAPE</a:t>
            </a:r>
            <a:r>
              <a:rPr lang="zh-CN" altLang="en-US" sz="2000" dirty="0">
                <a:solidFill>
                  <a:schemeClr val="tx1"/>
                </a:solidFill>
                <a:latin typeface="+mn-lt"/>
                <a:ea typeface="楷体" panose="02010609060101010101" charset="-122"/>
                <a:cs typeface="+mn-cs"/>
              </a:rPr>
              <a:t>、生态建设以及</a:t>
            </a:r>
            <a:r>
              <a:rPr lang="en-US" altLang="zh-CN" sz="2000" dirty="0">
                <a:solidFill>
                  <a:schemeClr val="tx1"/>
                </a:solidFill>
                <a:latin typeface="+mn-lt"/>
                <a:ea typeface="楷体" panose="02010609060101010101" charset="-122"/>
                <a:cs typeface="+mn-cs"/>
              </a:rPr>
              <a:t>SBTM</a:t>
            </a:r>
            <a:endParaRPr lang="zh-CN" altLang="zh-CN" sz="2000" dirty="0">
              <a:solidFill>
                <a:schemeClr val="tx1"/>
              </a:solidFill>
              <a:latin typeface="+mn-lt"/>
              <a:ea typeface="楷体" panose="02010609060101010101" charset="-122"/>
              <a:cs typeface="+mn-cs"/>
            </a:endParaRPr>
          </a:p>
          <a:p>
            <a:pPr marL="355600" lvl="0" indent="-355600">
              <a:lnSpc>
                <a:spcPct val="140000"/>
              </a:lnSpc>
              <a:spcBef>
                <a:spcPts val="20"/>
              </a:spcBef>
              <a:buClr>
                <a:srgbClr val="0070C0"/>
              </a:buClr>
              <a:buSzPct val="80000"/>
              <a:buFont typeface="Wingdings" panose="05000000000000000000" pitchFamily="2" charset="2"/>
              <a:buChar char="p"/>
              <a:defRPr/>
            </a:pPr>
            <a:r>
              <a:rPr lang="zh-CN" altLang="zh-CN" sz="2000" dirty="0">
                <a:solidFill>
                  <a:schemeClr val="tx1"/>
                </a:solidFill>
                <a:latin typeface="+mn-lt"/>
                <a:ea typeface="楷体" panose="02010609060101010101" charset="-122"/>
                <a:cs typeface="+mn-cs"/>
              </a:rPr>
              <a:t>回归测试策略</a:t>
            </a:r>
            <a:r>
              <a:rPr lang="zh-CN" altLang="en-US" sz="2000" dirty="0">
                <a:solidFill>
                  <a:schemeClr val="tx1"/>
                </a:solidFill>
                <a:latin typeface="+mn-lt"/>
                <a:ea typeface="楷体" panose="02010609060101010101" charset="-122"/>
                <a:cs typeface="+mn-cs"/>
              </a:rPr>
              <a:t>、</a:t>
            </a:r>
            <a:r>
              <a:rPr lang="zh-CN" altLang="zh-CN" sz="2000" dirty="0">
                <a:solidFill>
                  <a:schemeClr val="tx1"/>
                </a:solidFill>
                <a:latin typeface="+mn-lt"/>
                <a:ea typeface="楷体" panose="02010609060101010101" charset="-122"/>
                <a:cs typeface="+mn-cs"/>
              </a:rPr>
              <a:t>精准测试</a:t>
            </a:r>
            <a:endParaRPr lang="zh-CN" altLang="zh-CN" sz="2000" dirty="0">
              <a:solidFill>
                <a:schemeClr val="tx1"/>
              </a:solidFill>
              <a:latin typeface="+mn-lt"/>
              <a:ea typeface="楷体" panose="02010609060101010101" charset="-122"/>
              <a:cs typeface="+mn-cs"/>
            </a:endParaRPr>
          </a:p>
        </p:txBody>
      </p:sp>
    </p:spTree>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3312667" cy="523875"/>
          </a:xfrm>
        </p:spPr>
        <p:txBody>
          <a:bodyPr/>
          <a:lstStyle/>
          <a:p>
            <a:pPr>
              <a:spcAft>
                <a:spcPts val="0"/>
              </a:spcAft>
            </a:pPr>
            <a:r>
              <a:rPr kumimoji="1" lang="zh-CN" altLang="en-US" sz="2400" dirty="0">
                <a:latin typeface="微软雅黑" panose="020B0503020204020204" pitchFamily="34" charset="-122"/>
                <a:ea typeface="微软雅黑" panose="020B0503020204020204" pitchFamily="34" charset="-122"/>
              </a:rPr>
              <a:t>提问与思考</a:t>
            </a:r>
            <a:endParaRPr kumimoji="1" lang="zh-CN" altLang="en-US"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683341" y="1253093"/>
            <a:ext cx="8155859" cy="1881505"/>
          </a:xfrm>
          <a:prstGeom prst="rect">
            <a:avLst/>
          </a:prstGeom>
          <a:noFill/>
        </p:spPr>
        <p:txBody>
          <a:bodyPr wrap="square">
            <a:spAutoFit/>
          </a:bodyPr>
          <a:lstStyle/>
          <a:p>
            <a:pPr marL="457200" lvl="0" indent="-457200">
              <a:lnSpc>
                <a:spcPct val="140000"/>
              </a:lnSpc>
              <a:spcBef>
                <a:spcPct val="20000"/>
              </a:spcBef>
              <a:spcAft>
                <a:spcPts val="240"/>
              </a:spcAft>
              <a:buClr>
                <a:srgbClr val="0070C0"/>
              </a:buClr>
              <a:buSzPct val="80000"/>
              <a:buFont typeface="+mj-ea"/>
              <a:buAutoNum type="circleNumDbPlain"/>
              <a:defRPr/>
            </a:pPr>
            <a:r>
              <a:rPr lang="zh-CN" altLang="en-US" sz="2000" dirty="0">
                <a:ea typeface="楷体" panose="02010609060101010101" charset="-122"/>
              </a:rPr>
              <a:t>自动化测试中录制脚本轻松搞定，为何没有成为功能测试自动化脚本开发的主流？</a:t>
            </a:r>
            <a:endParaRPr lang="en-US" altLang="zh-CN" sz="2000" dirty="0">
              <a:ea typeface="楷体" panose="02010609060101010101" charset="-122"/>
            </a:endParaRPr>
          </a:p>
          <a:p>
            <a:pPr marL="457200" lvl="0" indent="-457200">
              <a:lnSpc>
                <a:spcPct val="140000"/>
              </a:lnSpc>
              <a:spcBef>
                <a:spcPts val="20"/>
              </a:spcBef>
              <a:spcAft>
                <a:spcPts val="240"/>
              </a:spcAft>
              <a:buClr>
                <a:srgbClr val="0070C0"/>
              </a:buClr>
              <a:buSzPct val="80000"/>
              <a:buFont typeface="+mj-ea"/>
              <a:buAutoNum type="circleNumDbPlain"/>
              <a:defRPr/>
            </a:pPr>
            <a:r>
              <a:rPr lang="zh-CN" altLang="en-US" sz="2000" dirty="0">
                <a:ea typeface="楷体" panose="02010609060101010101" charset="-122"/>
              </a:rPr>
              <a:t>采用开源自动化测试框架还是自己开发自动化测试框架好呢？</a:t>
            </a:r>
            <a:endParaRPr lang="en-US" altLang="zh-CN" sz="2000" dirty="0">
              <a:ea typeface="楷体" panose="02010609060101010101" charset="-122"/>
            </a:endParaRPr>
          </a:p>
          <a:p>
            <a:pPr marL="457200" lvl="0" indent="-457200">
              <a:lnSpc>
                <a:spcPct val="140000"/>
              </a:lnSpc>
              <a:spcBef>
                <a:spcPts val="20"/>
              </a:spcBef>
              <a:spcAft>
                <a:spcPts val="240"/>
              </a:spcAft>
              <a:buClr>
                <a:srgbClr val="0070C0"/>
              </a:buClr>
              <a:buSzPct val="80000"/>
              <a:buFont typeface="+mj-ea"/>
              <a:buAutoNum type="circleNumDbPlain"/>
              <a:defRPr/>
            </a:pPr>
            <a:r>
              <a:rPr lang="zh-CN" altLang="en-US" sz="2000" dirty="0">
                <a:ea typeface="楷体" panose="02010609060101010101" charset="-122"/>
              </a:rPr>
              <a:t>大家都重视自动化测试，但往往效果不够好，问题在哪里？</a:t>
            </a:r>
            <a:endParaRPr lang="zh-CN" altLang="zh-CN" sz="2000" dirty="0">
              <a:ea typeface="楷体" panose="02010609060101010101" charset="-122"/>
            </a:endParaRPr>
          </a:p>
        </p:txBody>
      </p:sp>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快照 2017-04-25 下午4.39.15.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06538" y="316616"/>
            <a:ext cx="2969976" cy="4654100"/>
          </a:xfrm>
          <a:prstGeom prst="rect">
            <a:avLst/>
          </a:prstGeom>
        </p:spPr>
      </p:pic>
      <p:sp>
        <p:nvSpPr>
          <p:cNvPr id="2" name="标题 1"/>
          <p:cNvSpPr>
            <a:spLocks noGrp="1"/>
          </p:cNvSpPr>
          <p:nvPr>
            <p:ph type="title"/>
          </p:nvPr>
        </p:nvSpPr>
        <p:spPr>
          <a:xfrm>
            <a:off x="531746" y="316616"/>
            <a:ext cx="8161119" cy="523875"/>
          </a:xfrm>
        </p:spPr>
        <p:txBody>
          <a:bodyPr/>
          <a:lstStyle/>
          <a:p>
            <a:pPr>
              <a:spcAft>
                <a:spcPts val="0"/>
              </a:spcAft>
            </a:pPr>
            <a:r>
              <a:rPr lang="zh-CN" altLang="en-US" b="1" dirty="0">
                <a:solidFill>
                  <a:srgbClr val="0070C0"/>
                </a:solidFill>
                <a:latin typeface="微软雅黑" panose="020B0503020204020204" pitchFamily="34" charset="-122"/>
                <a:ea typeface="微软雅黑" panose="020B0503020204020204" pitchFamily="34" charset="-122"/>
              </a:rPr>
              <a:t>系统功能</a:t>
            </a:r>
            <a:r>
              <a:rPr lang="zh-CN" altLang="en-US" dirty="0"/>
              <a:t>测试的基本思路</a:t>
            </a:r>
            <a:endParaRPr lang="zh-CN" altLang="en-US" dirty="0"/>
          </a:p>
        </p:txBody>
      </p:sp>
      <p:pic>
        <p:nvPicPr>
          <p:cNvPr id="6" name="图片 5" descr="屏幕快照 2017-04-25 下午4.4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837" y="1418791"/>
            <a:ext cx="2558441" cy="2523961"/>
          </a:xfrm>
          <a:prstGeom prst="rect">
            <a:avLst/>
          </a:prstGeom>
        </p:spPr>
      </p:pic>
    </p:spTree>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61645" y="258445"/>
            <a:ext cx="7989570" cy="664845"/>
          </a:xfrm>
          <a:prstGeom prst="rect">
            <a:avLst/>
          </a:prstGeom>
        </p:spPr>
        <p:txBody>
          <a:bodyPr vert="horz" lIns="91440" tIns="45720" rIns="91440" bIns="45720" rtlCol="0" anchor="ctr">
            <a:noAutofit/>
          </a:bodyPr>
          <a:lstStyle>
            <a:defPPr>
              <a:defRPr lang="zh-CN"/>
            </a:defPPr>
            <a:lvl1pPr indent="0" defTabSz="685800">
              <a:lnSpc>
                <a:spcPct val="90000"/>
              </a:lnSpc>
              <a:spcBef>
                <a:spcPct val="0"/>
              </a:spcBef>
              <a:buClr>
                <a:schemeClr val="accent4"/>
              </a:buClr>
              <a:buFontTx/>
              <a:buNone/>
              <a:defRPr kumimoji="1" sz="2800" b="1" i="0">
                <a:solidFill>
                  <a:srgbClr val="202B88"/>
                </a:solidFill>
                <a:latin typeface="微软雅黑" panose="020B0503020204020204" pitchFamily="34" charset="-122"/>
                <a:ea typeface="微软雅黑" panose="020B0503020204020204" pitchFamily="34" charset="-122"/>
                <a:cs typeface="思源黑体" panose="020F050202020403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0"/>
              </a:spcAft>
            </a:pPr>
            <a:r>
              <a:rPr lang="zh-CN" altLang="en-US" sz="2400" dirty="0">
                <a:solidFill>
                  <a:srgbClr val="0070C0"/>
                </a:solidFill>
              </a:rPr>
              <a:t>实验</a:t>
            </a:r>
            <a:r>
              <a:rPr lang="en-US" altLang="zh-CN" sz="2400" dirty="0">
                <a:solidFill>
                  <a:srgbClr val="0070C0"/>
                </a:solidFill>
              </a:rPr>
              <a:t>3:</a:t>
            </a:r>
            <a:r>
              <a:rPr lang="zh-CN" altLang="en-US" sz="2400" dirty="0">
                <a:solidFill>
                  <a:srgbClr val="0070C0"/>
                </a:solidFill>
              </a:rPr>
              <a:t> </a:t>
            </a:r>
            <a:r>
              <a:rPr lang="zh-CN" altLang="zh-CN" sz="2400" dirty="0">
                <a:solidFill>
                  <a:srgbClr val="0070C0"/>
                </a:solidFill>
              </a:rPr>
              <a:t>针对</a:t>
            </a:r>
            <a:r>
              <a:rPr lang="zh-CN" altLang="en-US" sz="2400" dirty="0">
                <a:solidFill>
                  <a:srgbClr val="0070C0"/>
                </a:solidFill>
              </a:rPr>
              <a:t>某</a:t>
            </a:r>
            <a:r>
              <a:rPr lang="en-US" altLang="zh-CN" sz="2400" dirty="0">
                <a:solidFill>
                  <a:srgbClr val="0070C0"/>
                </a:solidFill>
              </a:rPr>
              <a:t>web</a:t>
            </a:r>
            <a:r>
              <a:rPr lang="zh-CN" altLang="zh-CN" sz="2400" dirty="0">
                <a:solidFill>
                  <a:srgbClr val="0070C0"/>
                </a:solidFill>
              </a:rPr>
              <a:t>应用系统进行功能测试</a:t>
            </a:r>
            <a:endParaRPr lang="zh-CN" altLang="en-US" sz="2400" dirty="0">
              <a:solidFill>
                <a:srgbClr val="0070C0"/>
              </a:solidFill>
            </a:endParaRPr>
          </a:p>
        </p:txBody>
      </p:sp>
      <p:sp>
        <p:nvSpPr>
          <p:cNvPr id="180" name="在这里推荐延伸学习资料…"/>
          <p:cNvSpPr txBox="1"/>
          <p:nvPr/>
        </p:nvSpPr>
        <p:spPr>
          <a:xfrm>
            <a:off x="348810" y="1025880"/>
            <a:ext cx="4990106" cy="3379470"/>
          </a:xfrm>
          <a:prstGeom prst="rect">
            <a:avLst/>
          </a:prstGeom>
          <a:ln w="12700">
            <a:miter lim="400000"/>
          </a:ln>
        </p:spPr>
        <p:txBody>
          <a:bodyPr wrap="square" lIns="50800" tIns="50800" rIns="50800" bIns="50800" anchor="ctr">
            <a:spAutoFit/>
          </a:bodyPr>
          <a:lstStyle/>
          <a:p>
            <a:pPr marL="228600" indent="-132080">
              <a:lnSpc>
                <a:spcPct val="150000"/>
              </a:lnSpc>
              <a:spcAft>
                <a:spcPts val="0"/>
              </a:spcAft>
            </a:pPr>
            <a:r>
              <a:rPr lang="en-US" altLang="zh-CN" b="1" dirty="0" err="1">
                <a:solidFill>
                  <a:srgbClr val="00B0F0"/>
                </a:solidFill>
                <a:latin typeface="微软雅黑" panose="020B0503020204020204" pitchFamily="34" charset="-122"/>
                <a:ea typeface="微软雅黑" panose="020B0503020204020204" pitchFamily="34" charset="-122"/>
              </a:rPr>
              <a:t>实验</a:t>
            </a:r>
            <a:r>
              <a:rPr lang="zh-CN" altLang="en-US" b="1" dirty="0">
                <a:solidFill>
                  <a:srgbClr val="00B0F0"/>
                </a:solidFill>
                <a:latin typeface="微软雅黑" panose="020B0503020204020204" pitchFamily="34" charset="-122"/>
                <a:ea typeface="微软雅黑" panose="020B0503020204020204" pitchFamily="34" charset="-122"/>
              </a:rPr>
              <a:t>要求</a:t>
            </a:r>
            <a:endParaRPr lang="en-US" altLang="zh-CN" sz="1800" dirty="0">
              <a:effectLst/>
              <a:latin typeface="微软雅黑" panose="020B0503020204020204" pitchFamily="34" charset="-122"/>
              <a:ea typeface="微软雅黑" panose="020B0503020204020204" pitchFamily="34" charset="-122"/>
            </a:endParaRPr>
          </a:p>
          <a:p>
            <a:pPr marL="342900" lvl="0" indent="-342900" algn="just">
              <a:lnSpc>
                <a:spcPct val="115000"/>
              </a:lnSpc>
              <a:spcBef>
                <a:spcPts val="0"/>
              </a:spcBef>
              <a:spcAft>
                <a:spcPts val="0"/>
              </a:spcAft>
              <a:buFont typeface="+mj-lt"/>
              <a:buAutoNum type="arabicParenR"/>
            </a:pPr>
            <a:r>
              <a:rPr lang="zh-CN" altLang="zh-CN" sz="1800" dirty="0">
                <a:effectLst/>
                <a:latin typeface="Times New Roman" panose="02020603050405020304" pitchFamily="18" charset="0"/>
                <a:ea typeface="宋体" panose="02010600030101010101" pitchFamily="2" charset="-122"/>
              </a:rPr>
              <a:t>基于本</a:t>
            </a:r>
            <a:r>
              <a:rPr lang="zh-CN" altLang="en-US" sz="1800" dirty="0">
                <a:effectLst/>
                <a:latin typeface="Times New Roman" panose="02020603050405020304" pitchFamily="18" charset="0"/>
                <a:ea typeface="宋体" panose="02010600030101010101" pitchFamily="2" charset="-122"/>
              </a:rPr>
              <a:t>模块</a:t>
            </a:r>
            <a:r>
              <a:rPr lang="zh-CN" altLang="zh-CN" sz="1800" dirty="0">
                <a:effectLst/>
                <a:latin typeface="Times New Roman" panose="02020603050405020304" pitchFamily="18" charset="0"/>
                <a:ea typeface="宋体" panose="02010600030101010101" pitchFamily="2" charset="-122"/>
              </a:rPr>
              <a:t>所学的测试方法，</a:t>
            </a:r>
            <a:r>
              <a:rPr lang="zh-CN" altLang="en-US" sz="1800" dirty="0">
                <a:effectLst/>
                <a:latin typeface="Times New Roman" panose="02020603050405020304" pitchFamily="18" charset="0"/>
                <a:ea typeface="宋体" panose="02010600030101010101" pitchFamily="2" charset="-122"/>
              </a:rPr>
              <a:t>进行测试需求分析，按优先级列出主要的测试项</a:t>
            </a:r>
            <a:r>
              <a:rPr lang="zh-CN" altLang="en-US" dirty="0">
                <a:latin typeface="Times New Roman" panose="02020603050405020304" pitchFamily="18" charset="0"/>
                <a:ea typeface="宋体" panose="02010600030101010101" pitchFamily="2" charset="-122"/>
              </a:rPr>
              <a:t>以及识别出</a:t>
            </a:r>
            <a:r>
              <a:rPr lang="zh-CN" altLang="en-US" sz="1800" dirty="0">
                <a:effectLst/>
                <a:latin typeface="Times New Roman" panose="02020603050405020304" pitchFamily="18" charset="0"/>
                <a:ea typeface="宋体" panose="02010600030101010101" pitchFamily="2" charset="-122"/>
              </a:rPr>
              <a:t>测试风险</a:t>
            </a:r>
            <a:endParaRPr lang="en-US" altLang="zh-CN" sz="1800" dirty="0">
              <a:effectLst/>
              <a:latin typeface="Times New Roman" panose="02020603050405020304" pitchFamily="18" charset="0"/>
              <a:ea typeface="宋体" panose="02010600030101010101" pitchFamily="2" charset="-122"/>
            </a:endParaRPr>
          </a:p>
          <a:p>
            <a:pPr marL="342900" lvl="0" indent="-342900" algn="just">
              <a:lnSpc>
                <a:spcPct val="115000"/>
              </a:lnSpc>
              <a:spcBef>
                <a:spcPts val="0"/>
              </a:spcBef>
              <a:spcAft>
                <a:spcPts val="0"/>
              </a:spcAft>
              <a:buFont typeface="+mj-lt"/>
              <a:buAutoNum type="arabicParenR"/>
            </a:pPr>
            <a:r>
              <a:rPr lang="zh-CN" altLang="zh-CN" sz="1800" dirty="0">
                <a:effectLst/>
                <a:latin typeface="Times New Roman" panose="02020603050405020304" pitchFamily="18" charset="0"/>
                <a:ea typeface="宋体" panose="02010600030101010101" pitchFamily="2" charset="-122"/>
              </a:rPr>
              <a:t>设计</a:t>
            </a:r>
            <a:r>
              <a:rPr lang="en-US" altLang="zh-CN" sz="1800" dirty="0">
                <a:effectLst/>
                <a:latin typeface="Times New Roman" panose="02020603050405020304" pitchFamily="18" charset="0"/>
                <a:ea typeface="宋体" panose="02010600030101010101" pitchFamily="2" charset="-122"/>
              </a:rPr>
              <a:t>20+</a:t>
            </a:r>
            <a:r>
              <a:rPr lang="zh-CN" altLang="zh-CN" sz="1800" dirty="0">
                <a:effectLst/>
                <a:latin typeface="Times New Roman" panose="02020603050405020304" pitchFamily="18" charset="0"/>
                <a:ea typeface="宋体" panose="02010600030101010101" pitchFamily="2" charset="-122"/>
              </a:rPr>
              <a:t>个</a:t>
            </a:r>
            <a:r>
              <a:rPr lang="zh-CN" altLang="en-US" sz="1800" dirty="0">
                <a:effectLst/>
                <a:latin typeface="Times New Roman" panose="02020603050405020304" pitchFamily="18" charset="0"/>
                <a:ea typeface="宋体" panose="02010600030101010101" pitchFamily="2" charset="-122"/>
              </a:rPr>
              <a:t>相对关键的</a:t>
            </a:r>
            <a:r>
              <a:rPr lang="zh-CN" altLang="zh-CN" sz="1800" dirty="0">
                <a:effectLst/>
                <a:latin typeface="Times New Roman" panose="02020603050405020304" pitchFamily="18" charset="0"/>
                <a:ea typeface="宋体" panose="02010600030101010101" pitchFamily="2" charset="-122"/>
              </a:rPr>
              <a:t>测试用例</a:t>
            </a:r>
            <a:r>
              <a:rPr lang="zh-CN" altLang="en-US" sz="1800" dirty="0">
                <a:effectLst/>
                <a:latin typeface="Times New Roman" panose="02020603050405020304" pitchFamily="18" charset="0"/>
                <a:ea typeface="宋体" panose="02010600030101010101" pitchFamily="2" charset="-122"/>
              </a:rPr>
              <a:t>，以发现更多的缺陷</a:t>
            </a:r>
            <a:r>
              <a:rPr lang="zh-CN" altLang="en-US" dirty="0">
                <a:latin typeface="Times New Roman" panose="02020603050405020304" pitchFamily="18" charset="0"/>
                <a:ea typeface="宋体" panose="02010600030101010101" pitchFamily="2" charset="-122"/>
              </a:rPr>
              <a:t>，</a:t>
            </a:r>
            <a:r>
              <a:rPr lang="zh-CN" altLang="en-US" sz="1800" dirty="0">
                <a:effectLst/>
                <a:latin typeface="Times New Roman" panose="02020603050405020304" pitchFamily="18" charset="0"/>
                <a:ea typeface="宋体" panose="02010600030101010101" pitchFamily="2" charset="-122"/>
              </a:rPr>
              <a:t>并能</a:t>
            </a:r>
            <a:r>
              <a:rPr lang="zh-CN" altLang="en-US" dirty="0">
                <a:latin typeface="Times New Roman" panose="02020603050405020304" pitchFamily="18" charset="0"/>
                <a:ea typeface="宋体" panose="02010600030101010101" pitchFamily="2" charset="-122"/>
              </a:rPr>
              <a:t>说明</a:t>
            </a:r>
            <a:r>
              <a:rPr lang="zh-CN" altLang="zh-CN" sz="1800" dirty="0">
                <a:effectLst/>
                <a:latin typeface="Times New Roman" panose="02020603050405020304" pitchFamily="18" charset="0"/>
                <a:ea typeface="宋体" panose="02010600030101010101" pitchFamily="2" charset="-122"/>
              </a:rPr>
              <a:t>测试用例</a:t>
            </a:r>
            <a:r>
              <a:rPr lang="zh-CN" altLang="en-US" sz="1800" dirty="0">
                <a:effectLst/>
                <a:latin typeface="Times New Roman" panose="02020603050405020304" pitchFamily="18" charset="0"/>
                <a:ea typeface="宋体" panose="02010600030101010101" pitchFamily="2" charset="-122"/>
              </a:rPr>
              <a:t>的</a:t>
            </a:r>
            <a:r>
              <a:rPr lang="zh-CN" altLang="zh-CN" sz="1800" dirty="0">
                <a:effectLst/>
                <a:latin typeface="Times New Roman" panose="02020603050405020304" pitchFamily="18" charset="0"/>
                <a:ea typeface="宋体" panose="02010600030101010101" pitchFamily="2" charset="-122"/>
              </a:rPr>
              <a:t>设计</a:t>
            </a:r>
            <a:r>
              <a:rPr lang="zh-CN" altLang="en-US" sz="1800" dirty="0">
                <a:effectLst/>
                <a:latin typeface="Times New Roman" panose="02020603050405020304" pitchFamily="18" charset="0"/>
                <a:ea typeface="宋体" panose="02010600030101010101" pitchFamily="2" charset="-122"/>
              </a:rPr>
              <a:t>思路和方法</a:t>
            </a:r>
            <a:r>
              <a:rPr lang="zh-CN"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marL="342900" lvl="0" indent="-342900" algn="just">
              <a:lnSpc>
                <a:spcPct val="115000"/>
              </a:lnSpc>
              <a:spcBef>
                <a:spcPts val="0"/>
              </a:spcBef>
              <a:buFont typeface="+mj-lt"/>
              <a:buAutoNum type="arabicParenR"/>
            </a:pPr>
            <a:r>
              <a:rPr lang="zh-CN" altLang="zh-CN" sz="1800" dirty="0">
                <a:effectLst/>
                <a:latin typeface="Times New Roman" panose="02020603050405020304" pitchFamily="18" charset="0"/>
                <a:ea typeface="宋体" panose="02010600030101010101" pitchFamily="2" charset="-122"/>
              </a:rPr>
              <a:t>基于</a:t>
            </a:r>
            <a:r>
              <a:rPr lang="en-US" altLang="zh-CN" sz="1800" dirty="0">
                <a:effectLst/>
                <a:latin typeface="Times New Roman" panose="02020603050405020304" pitchFamily="18" charset="0"/>
                <a:ea typeface="宋体" panose="02010600030101010101" pitchFamily="2" charset="-122"/>
              </a:rPr>
              <a:t>Selenium</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webdriver</a:t>
            </a:r>
            <a:r>
              <a:rPr lang="zh-CN" altLang="en-US"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将之前设计的</a:t>
            </a:r>
            <a:r>
              <a:rPr lang="en-US" altLang="zh-CN" sz="1800" dirty="0">
                <a:effectLst/>
                <a:latin typeface="Times New Roman" panose="02020603050405020304" pitchFamily="18" charset="0"/>
                <a:ea typeface="宋体" panose="02010600030101010101" pitchFamily="2" charset="-122"/>
              </a:rPr>
              <a:t>10</a:t>
            </a:r>
            <a:r>
              <a:rPr lang="zh-CN" altLang="zh-CN" sz="1800" dirty="0">
                <a:effectLst/>
                <a:latin typeface="Times New Roman" panose="02020603050405020304" pitchFamily="18" charset="0"/>
                <a:ea typeface="宋体" panose="02010600030101010101" pitchFamily="2" charset="-122"/>
              </a:rPr>
              <a:t>个测试用例转化为测试脚本，如</a:t>
            </a:r>
            <a:r>
              <a:rPr lang="en-US" altLang="zh-CN" sz="1800" dirty="0">
                <a:effectLst/>
                <a:latin typeface="Times New Roman" panose="02020603050405020304" pitchFamily="18" charset="0"/>
                <a:ea typeface="宋体" panose="02010600030101010101" pitchFamily="2" charset="-122"/>
              </a:rPr>
              <a:t>Java</a:t>
            </a:r>
            <a:r>
              <a:rPr lang="zh-CN" altLang="zh-CN" sz="1800" dirty="0">
                <a:effectLst/>
                <a:latin typeface="Times New Roman" panose="02020603050405020304" pitchFamily="18" charset="0"/>
                <a:ea typeface="宋体" panose="02010600030101010101" pitchFamily="2" charset="-122"/>
              </a:rPr>
              <a:t>格式的脚本，在</a:t>
            </a:r>
            <a:r>
              <a:rPr lang="en-US" altLang="zh-CN" sz="1800" dirty="0">
                <a:effectLst/>
                <a:latin typeface="Times New Roman" panose="02020603050405020304" pitchFamily="18" charset="0"/>
                <a:ea typeface="宋体" panose="02010600030101010101" pitchFamily="2" charset="-122"/>
              </a:rPr>
              <a:t>JUnit</a:t>
            </a:r>
            <a:r>
              <a:rPr lang="zh-CN" altLang="zh-CN" sz="1800" dirty="0">
                <a:effectLst/>
                <a:latin typeface="Times New Roman" panose="02020603050405020304" pitchFamily="18" charset="0"/>
                <a:ea typeface="宋体" panose="02010600030101010101" pitchFamily="2" charset="-122"/>
              </a:rPr>
              <a:t>框架上执行和调试这些脚本。</a:t>
            </a:r>
            <a:endParaRPr lang="zh-CN" altLang="zh-CN" sz="1800" dirty="0">
              <a:effectLst/>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5456915" y="1194619"/>
            <a:ext cx="3687085" cy="2754261"/>
          </a:xfrm>
          <a:prstGeom prst="rect">
            <a:avLst/>
          </a:prstGeom>
        </p:spPr>
      </p:pic>
      <p:sp>
        <p:nvSpPr>
          <p:cNvPr id="5" name="文本框 4"/>
          <p:cNvSpPr txBox="1"/>
          <p:nvPr/>
        </p:nvSpPr>
        <p:spPr>
          <a:xfrm>
            <a:off x="5467206" y="3948880"/>
            <a:ext cx="3215149" cy="337185"/>
          </a:xfrm>
          <a:prstGeom prst="rect">
            <a:avLst/>
          </a:prstGeom>
          <a:noFill/>
        </p:spPr>
        <p:txBody>
          <a:bodyPr wrap="square">
            <a:spAutoFit/>
          </a:bodyPr>
          <a:lstStyle/>
          <a:p>
            <a:pPr>
              <a:spcAft>
                <a:spcPts val="0"/>
              </a:spcAft>
            </a:pPr>
            <a:r>
              <a:rPr lang="en-US" altLang="zh-CN" sz="1600" u="sng" kern="100" dirty="0">
                <a:solidFill>
                  <a:srgbClr val="0000FF"/>
                </a:solidFill>
                <a:effectLst/>
                <a:latin typeface="Arial" panose="020B0604020202020204" pitchFamily="34" charset="0"/>
                <a:ea typeface="宋体" panose="02010600030101010101" pitchFamily="2" charset="-122"/>
                <a:cs typeface="Arial" panose="020B0604020202020204" pitchFamily="34" charset="0"/>
                <a:hlinkClick r:id="rId3"/>
              </a:rPr>
              <a:t>https://www.saucedemo.com/</a:t>
            </a:r>
            <a:r>
              <a:rPr lang="zh-CN" altLang="zh-CN" sz="1600" dirty="0">
                <a:effectLst/>
                <a:latin typeface="Arial" panose="020B0604020202020204" pitchFamily="34" charset="0"/>
                <a:cs typeface="Arial" panose="020B0604020202020204" pitchFamily="34" charset="0"/>
              </a:rPr>
              <a:t> </a:t>
            </a:r>
            <a:endParaRPr lang="zh-CN" altLang="en-US" sz="1600" dirty="0">
              <a:latin typeface="Arial" panose="020B0604020202020204" pitchFamily="34" charset="0"/>
              <a:cs typeface="Arial" panose="020B0604020202020204" pitchFamily="34" charset="0"/>
            </a:endParaRPr>
          </a:p>
        </p:txBody>
      </p:sp>
    </p:spTree>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61645" y="258445"/>
            <a:ext cx="7989570" cy="664845"/>
          </a:xfrm>
          <a:prstGeom prst="rect">
            <a:avLst/>
          </a:prstGeom>
        </p:spPr>
        <p:txBody>
          <a:bodyPr vert="horz" lIns="91440" tIns="45720" rIns="91440" bIns="45720" rtlCol="0" anchor="ctr">
            <a:noAutofit/>
          </a:bodyPr>
          <a:lstStyle>
            <a:defPPr>
              <a:defRPr lang="zh-CN"/>
            </a:defPPr>
            <a:lvl1pPr indent="0" defTabSz="685800">
              <a:lnSpc>
                <a:spcPct val="90000"/>
              </a:lnSpc>
              <a:spcBef>
                <a:spcPct val="0"/>
              </a:spcBef>
              <a:buClr>
                <a:schemeClr val="accent4"/>
              </a:buClr>
              <a:buFontTx/>
              <a:buNone/>
              <a:defRPr kumimoji="1" sz="2800" b="1" i="0">
                <a:solidFill>
                  <a:srgbClr val="202B88"/>
                </a:solidFill>
                <a:latin typeface="微软雅黑" panose="020B0503020204020204" pitchFamily="34" charset="-122"/>
                <a:ea typeface="微软雅黑" panose="020B0503020204020204" pitchFamily="34" charset="-122"/>
                <a:cs typeface="思源黑体" panose="020F050202020403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0"/>
              </a:spcAft>
            </a:pPr>
            <a:r>
              <a:rPr lang="zh-CN" dirty="0"/>
              <a:t>学习资源推荐</a:t>
            </a:r>
            <a:endParaRPr lang="zh-CN" dirty="0"/>
          </a:p>
        </p:txBody>
      </p:sp>
      <p:sp>
        <p:nvSpPr>
          <p:cNvPr id="180" name="在这里推荐延伸学习资料…"/>
          <p:cNvSpPr txBox="1"/>
          <p:nvPr/>
        </p:nvSpPr>
        <p:spPr>
          <a:xfrm>
            <a:off x="341394" y="1105413"/>
            <a:ext cx="8682355" cy="1763395"/>
          </a:xfrm>
          <a:prstGeom prst="rect">
            <a:avLst/>
          </a:prstGeom>
          <a:ln w="12700">
            <a:miter lim="400000"/>
          </a:ln>
        </p:spPr>
        <p:txBody>
          <a:bodyPr wrap="square" lIns="50800" tIns="50800" rIns="50800" bIns="50800" anchor="ctr">
            <a:spAutoFit/>
          </a:bodyPr>
          <a:lstStyle/>
          <a:p>
            <a:pPr marL="311150" lvl="1" indent="-195580">
              <a:lnSpc>
                <a:spcPct val="150000"/>
              </a:lnSpc>
              <a:spcAft>
                <a:spcPts val="0"/>
              </a:spcAft>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接口自动化测试项目实战</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，清华大学出版社，</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2021.11</a:t>
            </a:r>
            <a:endParaRPr lang="en-US" altLang="zh-CN" dirty="0">
              <a:solidFill>
                <a:srgbClr val="53585F"/>
              </a:solidFill>
              <a:latin typeface="微软雅黑" panose="020B0503020204020204" pitchFamily="34" charset="-122"/>
              <a:ea typeface="微软雅黑" panose="020B0503020204020204" pitchFamily="34" charset="-122"/>
              <a:cs typeface="Tahoma" panose="020B0604030504040204"/>
            </a:endParaRPr>
          </a:p>
          <a:p>
            <a:pPr marL="311150" lvl="1" indent="-195580">
              <a:lnSpc>
                <a:spcPct val="150000"/>
              </a:lnSpc>
              <a:spcBef>
                <a:spcPts val="0"/>
              </a:spcBef>
              <a:spcAft>
                <a:spcPts val="0"/>
              </a:spcAft>
              <a:buClr>
                <a:srgbClr val="3798DA"/>
              </a:buClr>
              <a:buSzPct val="100000"/>
              <a:buFontTx/>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从零开始学</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Selenium</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自动化测试</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，机械工业出版社，</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2020</a:t>
            </a:r>
            <a:endParaRPr lang="zh-CN" altLang="en-US" dirty="0">
              <a:solidFill>
                <a:srgbClr val="53585F"/>
              </a:solidFill>
              <a:latin typeface="微软雅黑" panose="020B0503020204020204" pitchFamily="34" charset="-122"/>
              <a:ea typeface="微软雅黑" panose="020B0503020204020204" pitchFamily="34" charset="-122"/>
              <a:cs typeface="Tahoma" panose="020B0604030504040204"/>
            </a:endParaRPr>
          </a:p>
          <a:p>
            <a:pPr marL="311150" lvl="1" indent="-195580">
              <a:lnSpc>
                <a:spcPct val="150000"/>
              </a:lnSpc>
              <a:spcBef>
                <a:spcPts val="0"/>
              </a:spcBef>
              <a:spcAft>
                <a:spcPts val="0"/>
              </a:spcAft>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前端自动化测试框架</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en-GB" altLang="zh-CN" dirty="0">
                <a:solidFill>
                  <a:srgbClr val="53585F"/>
                </a:solidFill>
                <a:latin typeface="微软雅黑" panose="020B0503020204020204" pitchFamily="34" charset="-122"/>
                <a:ea typeface="微软雅黑" panose="020B0503020204020204" pitchFamily="34" charset="-122"/>
                <a:cs typeface="Tahoma" panose="020B0604030504040204"/>
              </a:rPr>
              <a:t>Cypress </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从入门到精通</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，电子工业出版社，</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2020.4</a:t>
            </a:r>
            <a:endParaRPr lang="en-US" altLang="zh-CN" dirty="0">
              <a:solidFill>
                <a:srgbClr val="53585F"/>
              </a:solidFill>
              <a:latin typeface="微软雅黑" panose="020B0503020204020204" pitchFamily="34" charset="-122"/>
              <a:ea typeface="微软雅黑" panose="020B0503020204020204" pitchFamily="34" charset="-122"/>
              <a:cs typeface="Tahoma" panose="020B0604030504040204"/>
            </a:endParaRPr>
          </a:p>
          <a:p>
            <a:pPr marL="311150" lvl="1" indent="-195580">
              <a:lnSpc>
                <a:spcPct val="150000"/>
              </a:lnSpc>
              <a:spcBef>
                <a:spcPts val="0"/>
              </a:spcBef>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《Robot Framework</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自动化测试精解</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 ，人民邮电出版社，</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2020.4</a:t>
            </a:r>
            <a:endParaRPr dirty="0">
              <a:solidFill>
                <a:srgbClr val="53585F"/>
              </a:solidFill>
              <a:latin typeface="微软雅黑" panose="020B0503020204020204" pitchFamily="34" charset="-122"/>
              <a:ea typeface="微软雅黑" panose="020B0503020204020204" pitchFamily="34" charset="-122"/>
              <a:cs typeface="Tahoma" panose="020B0604030504040204"/>
            </a:endParaRPr>
          </a:p>
        </p:txBody>
      </p:sp>
    </p:spTree>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76798" y="1921824"/>
            <a:ext cx="3658214" cy="994172"/>
          </a:xfrm>
        </p:spPr>
        <p:txBody>
          <a:bodyPr/>
          <a:lstStyle/>
          <a:p>
            <a:pPr>
              <a:lnSpc>
                <a:spcPct val="110000"/>
              </a:lnSpc>
              <a:spcAft>
                <a:spcPts val="0"/>
              </a:spcAft>
            </a:pPr>
            <a:r>
              <a:rPr lang="zh-CN" b="1" dirty="0">
                <a:solidFill>
                  <a:srgbClr val="435CC8"/>
                </a:solidFill>
                <a:latin typeface="微软雅黑" panose="020B0503020204020204" pitchFamily="34" charset="-122"/>
                <a:ea typeface="微软雅黑" panose="020B0503020204020204" pitchFamily="34" charset="-122"/>
              </a:rPr>
              <a:t>感</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谢</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聆</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听</a:t>
            </a:r>
            <a:endParaRPr lang="zh-CN" altLang="en-US" b="1" dirty="0">
              <a:solidFill>
                <a:srgbClr val="435CC8"/>
              </a:solidFill>
              <a:latin typeface="微软雅黑" panose="020B0503020204020204" pitchFamily="34" charset="-122"/>
              <a:ea typeface="微软雅黑" panose="020B0503020204020204" pitchFamily="34" charset="-122"/>
            </a:endParaRPr>
          </a:p>
        </p:txBody>
      </p:sp>
      <p:sp>
        <p:nvSpPr>
          <p:cNvPr id="7" name="文本占位符 6"/>
          <p:cNvSpPr>
            <a:spLocks noGrp="1"/>
          </p:cNvSpPr>
          <p:nvPr>
            <p:ph type="body" sz="quarter" idx="14"/>
          </p:nvPr>
        </p:nvSpPr>
        <p:spPr>
          <a:xfrm>
            <a:off x="1920055" y="2915996"/>
            <a:ext cx="2171700" cy="326643"/>
          </a:xfrm>
        </p:spPr>
        <p:txBody>
          <a:bodyPr>
            <a:noAutofit/>
          </a:bodyPr>
          <a:lstStyle/>
          <a:p>
            <a:pPr>
              <a:spcAft>
                <a:spcPts val="0"/>
              </a:spcAft>
            </a:pPr>
            <a:r>
              <a:rPr lang="zh-CN" altLang="en-US" sz="1600" dirty="0">
                <a:solidFill>
                  <a:srgbClr val="435CC8"/>
                </a:solidFill>
                <a:latin typeface="微软雅黑" panose="020B0503020204020204" pitchFamily="34" charset="-122"/>
                <a:ea typeface="微软雅黑" panose="020B0503020204020204" pitchFamily="34" charset="-122"/>
              </a:rPr>
              <a:t>朱少民 </a:t>
            </a:r>
            <a:r>
              <a:rPr lang="en-US" altLang="zh-CN" sz="1600" dirty="0">
                <a:solidFill>
                  <a:srgbClr val="435CC8"/>
                </a:solidFill>
                <a:latin typeface="微软雅黑" panose="020B0503020204020204" pitchFamily="34" charset="-122"/>
                <a:ea typeface="微软雅黑" panose="020B0503020204020204" pitchFamily="34" charset="-122"/>
              </a:rPr>
              <a:t>/</a:t>
            </a:r>
            <a:r>
              <a:rPr lang="zh-CN" altLang="en-US" sz="1600" dirty="0">
                <a:solidFill>
                  <a:srgbClr val="435CC8"/>
                </a:solidFill>
                <a:latin typeface="微软雅黑" panose="020B0503020204020204" pitchFamily="34" charset="-122"/>
                <a:ea typeface="微软雅黑" panose="020B0503020204020204" pitchFamily="34" charset="-122"/>
              </a:rPr>
              <a:t> 同济大学</a:t>
            </a:r>
            <a:endParaRPr lang="zh-CN" altLang="en-US" sz="1600" dirty="0">
              <a:solidFill>
                <a:srgbClr val="435CC8"/>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快照 2017-04-25 下午4.40.11.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59300" y="88639"/>
            <a:ext cx="5077821" cy="4966221"/>
          </a:xfrm>
          <a:prstGeom prst="rect">
            <a:avLst/>
          </a:prstGeom>
        </p:spPr>
      </p:pic>
      <p:sp>
        <p:nvSpPr>
          <p:cNvPr id="2" name="标题 1"/>
          <p:cNvSpPr>
            <a:spLocks noGrp="1"/>
          </p:cNvSpPr>
          <p:nvPr>
            <p:ph type="title"/>
          </p:nvPr>
        </p:nvSpPr>
        <p:spPr>
          <a:xfrm>
            <a:off x="531746" y="177279"/>
            <a:ext cx="2751385" cy="1111590"/>
          </a:xfrm>
        </p:spPr>
        <p:txBody>
          <a:bodyPr/>
          <a:lstStyle/>
          <a:p>
            <a:pPr>
              <a:spcAft>
                <a:spcPts val="0"/>
              </a:spcAft>
            </a:pPr>
            <a:r>
              <a:rPr lang="zh-CN" altLang="en-US" b="1" dirty="0">
                <a:solidFill>
                  <a:srgbClr val="0070C0"/>
                </a:solidFill>
                <a:latin typeface="微软雅黑" panose="020B0503020204020204" pitchFamily="34" charset="-122"/>
                <a:ea typeface="微软雅黑" panose="020B0503020204020204" pitchFamily="34" charset="-122"/>
              </a:rPr>
              <a:t>系统功能</a:t>
            </a:r>
            <a:r>
              <a:rPr lang="zh-CN" altLang="en-US" dirty="0"/>
              <a:t>测试的基本思路</a:t>
            </a:r>
            <a:endParaRPr lang="zh-CN" altLang="en-US" dirty="0"/>
          </a:p>
        </p:txBody>
      </p:sp>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zh-CN" dirty="0"/>
              <a:t>面向</a:t>
            </a:r>
            <a:r>
              <a:rPr lang="zh-CN" altLang="en-US" dirty="0"/>
              <a:t>接口</a:t>
            </a:r>
            <a:r>
              <a:rPr lang="zh-CN" altLang="zh-CN" dirty="0"/>
              <a:t>的功能测试 </a:t>
            </a:r>
            <a:endParaRPr lang="zh-CN" altLang="en-US" dirty="0"/>
          </a:p>
        </p:txBody>
      </p:sp>
      <p:pic>
        <p:nvPicPr>
          <p:cNvPr id="6" name="图片 5"/>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1403678" y="945862"/>
            <a:ext cx="5705045" cy="3438930"/>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583_1*a*1"/>
  <p:tag name="KSO_WM_TEMPLATE_CATEGORY" val="diagram"/>
  <p:tag name="KSO_WM_TEMPLATE_INDEX" val="2021458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PRESET_TEXT" val="单击此处添加标题"/>
  <p:tag name="KSO_WM_DIAGRAM_GROUP_CODE" val="m1-1"/>
  <p:tag name="KSO_WM_UNIT_VALUE" val="14"/>
  <p:tag name="KSO_WM_UNIT_TEXT_FILL_FORE_SCHEMECOLOR_INDEX_BRIGHTNESS" val="0.25"/>
  <p:tag name="KSO_WM_UNIT_TEXT_FILL_FORE_SCHEMECOLOR_INDEX" val="13"/>
  <p:tag name="KSO_WM_UNIT_TEXT_FILL_TYPE" val="1"/>
  <p:tag name="KSO_WM_UNIT_USESOURCEFORMAT_APPLY"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583_1*a*1"/>
  <p:tag name="KSO_WM_TEMPLATE_CATEGORY" val="diagram"/>
  <p:tag name="KSO_WM_TEMPLATE_INDEX" val="2021458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PRESET_TEXT" val="单击此处添加标题"/>
  <p:tag name="KSO_WM_DIAGRAM_GROUP_CODE" val="m1-1"/>
  <p:tag name="KSO_WM_UNIT_VALUE" val="14"/>
  <p:tag name="KSO_WM_UNIT_TEXT_FILL_FORE_SCHEMECOLOR_INDEX_BRIGHTNESS" val="0.25"/>
  <p:tag name="KSO_WM_UNIT_TEXT_FILL_FORE_SCHEMECOLOR_INDEX" val="13"/>
  <p:tag name="KSO_WM_UNIT_TEXT_FILL_TYPE" val="1"/>
  <p:tag name="KSO_WM_UNIT_USESOURCEFORMAT_APPLY" val="1"/>
</p:tagLst>
</file>

<file path=ppt/tags/tag3.xml><?xml version="1.0" encoding="utf-8"?>
<p:tagLst xmlns:p="http://schemas.openxmlformats.org/presentationml/2006/main">
  <p:tag name="COMMONDATA" val="eyJoZGlkIjoiMTA5NDI2ZWFiMmI1OWE2N2QwMWFkNmFlNWQxNGI5MDgifQ=="/>
  <p:tag name="commondata" val="eyJoZGlkIjoiZDliNzhhYjFiMWZkNWI2YjkyMTBkYzEyZDhjMTNhNTY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7001</Words>
  <Application>WPS 演示</Application>
  <PresentationFormat>全屏显示(16:9)</PresentationFormat>
  <Paragraphs>524</Paragraphs>
  <Slides>72</Slides>
  <Notes>38</Notes>
  <HiddenSlides>1</HiddenSlides>
  <MMClips>0</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72</vt:i4>
      </vt:variant>
    </vt:vector>
  </HeadingPairs>
  <TitlesOfParts>
    <vt:vector size="103" baseType="lpstr">
      <vt:lpstr>Arial</vt:lpstr>
      <vt:lpstr>宋体</vt:lpstr>
      <vt:lpstr>Wingdings</vt:lpstr>
      <vt:lpstr>思源黑体</vt:lpstr>
      <vt:lpstr>黑体</vt:lpstr>
      <vt:lpstr>思源黑体 Medium</vt:lpstr>
      <vt:lpstr>思源黑体 Bold</vt:lpstr>
      <vt:lpstr>微软雅黑</vt:lpstr>
      <vt:lpstr>Arial</vt:lpstr>
      <vt:lpstr>微软雅黑 Light</vt:lpstr>
      <vt:lpstr>思源黑体 CN Normal</vt:lpstr>
      <vt:lpstr>Tahoma</vt:lpstr>
      <vt:lpstr>Calibri</vt:lpstr>
      <vt:lpstr>Times New Roman</vt:lpstr>
      <vt:lpstr>Tahoma</vt:lpstr>
      <vt:lpstr>楷体</vt:lpstr>
      <vt:lpstr>Yuanti SC</vt:lpstr>
      <vt:lpstr>等线</vt:lpstr>
      <vt:lpstr>Arial Unicode MS</vt:lpstr>
      <vt:lpstr>Wingdings</vt:lpstr>
      <vt:lpstr>FrnkGothITC Bk BT</vt:lpstr>
      <vt:lpstr>MS PGothic</vt:lpstr>
      <vt:lpstr>华文楷体</vt:lpstr>
      <vt:lpstr>Corbel</vt:lpstr>
      <vt:lpstr>Monaco</vt:lpstr>
      <vt:lpstr>ksdb</vt:lpstr>
      <vt:lpstr>Raleway</vt:lpstr>
      <vt:lpstr>Helvetica Neue</vt:lpstr>
      <vt:lpstr>Arial Narrow</vt:lpstr>
      <vt:lpstr>Roboto</vt:lpstr>
      <vt:lpstr>Office 主题​​</vt:lpstr>
      <vt:lpstr>软件测试方法和技术</vt:lpstr>
      <vt:lpstr>PowerPoint 演示文稿</vt:lpstr>
      <vt:lpstr>6.1 功能测试方法与过程</vt:lpstr>
      <vt:lpstr>功能测试方法与应用 </vt:lpstr>
      <vt:lpstr>系统功能测试究竟测什么？</vt:lpstr>
      <vt:lpstr>系统功能测试应该考虑哪些问题？</vt:lpstr>
      <vt:lpstr>系统功能测试的基本思路</vt:lpstr>
      <vt:lpstr>系统功能测试的基本思路</vt:lpstr>
      <vt:lpstr>面向接口的功能测试 </vt:lpstr>
      <vt:lpstr>HTTP协议</vt:lpstr>
      <vt:lpstr>Webservice接口</vt:lpstr>
      <vt:lpstr>面向UI的功能测试 </vt:lpstr>
      <vt:lpstr>6.2 功能测试自动化 </vt:lpstr>
      <vt:lpstr>功能测试自动化</vt:lpstr>
      <vt:lpstr>分层自动化测试</vt:lpstr>
      <vt:lpstr>PowerPoint 演示文稿</vt:lpstr>
      <vt:lpstr>API的TA架构</vt:lpstr>
      <vt:lpstr>API 测试流程</vt:lpstr>
      <vt:lpstr>Swagger UI测试示例</vt:lpstr>
      <vt:lpstr>API 测试示例</vt:lpstr>
      <vt:lpstr>基于API的TA工具</vt:lpstr>
      <vt:lpstr>基于API的TA工具 -续</vt:lpstr>
      <vt:lpstr>Rest-Assured</vt:lpstr>
      <vt:lpstr>Rest-Assured 参数化</vt:lpstr>
      <vt:lpstr>Rest-Assured + JUnit</vt:lpstr>
      <vt:lpstr>REST API测试</vt:lpstr>
      <vt:lpstr>PowerPoint 演示文稿</vt:lpstr>
      <vt:lpstr>Web UI的自动化测试</vt:lpstr>
      <vt:lpstr>Web UI的自动化测试 –续</vt:lpstr>
      <vt:lpstr>Selenium 支持不同脚本语言</vt:lpstr>
      <vt:lpstr>Selenium + WebDriver</vt:lpstr>
      <vt:lpstr>WebDriver 架构</vt:lpstr>
      <vt:lpstr>UI Object</vt:lpstr>
      <vt:lpstr>Page Objects</vt:lpstr>
      <vt:lpstr>PageFactory</vt:lpstr>
      <vt:lpstr>基于Cypress的UI自动化测试</vt:lpstr>
      <vt:lpstr>Cypress 架构</vt:lpstr>
      <vt:lpstr>安装和使用简单</vt:lpstr>
      <vt:lpstr>Cypress 脚本</vt:lpstr>
      <vt:lpstr>Cypress执行</vt:lpstr>
      <vt:lpstr>Android App UI自动化测试</vt:lpstr>
      <vt:lpstr>两种基本的自动化测试机制</vt:lpstr>
      <vt:lpstr>几款常见的测试工具比较</vt:lpstr>
      <vt:lpstr>Instrumentation框架</vt:lpstr>
      <vt:lpstr>InstrumentationTestRunner</vt:lpstr>
      <vt:lpstr>示例1：Monkeyrunner</vt:lpstr>
      <vt:lpstr>示例1：Monkeyrunner - 续</vt:lpstr>
      <vt:lpstr>示例1：Monkeyrunner - 续</vt:lpstr>
      <vt:lpstr>示例2： Robotium </vt:lpstr>
      <vt:lpstr>Robotium 脚本示例 </vt:lpstr>
      <vt:lpstr>UI Automator 测试框架</vt:lpstr>
      <vt:lpstr>UI Automator Viewer</vt:lpstr>
      <vt:lpstr>访问设备状态</vt:lpstr>
      <vt:lpstr>UI Automator </vt:lpstr>
      <vt:lpstr>UI Automator API</vt:lpstr>
      <vt:lpstr>UI Automator代码示例 </vt:lpstr>
      <vt:lpstr>6.3 回归测试</vt:lpstr>
      <vt:lpstr>为什么需要进行回归测试？</vt:lpstr>
      <vt:lpstr>为什么要有回归测试？ </vt:lpstr>
      <vt:lpstr>回归测试 </vt:lpstr>
      <vt:lpstr>如何进行回归测试？</vt:lpstr>
      <vt:lpstr>回归测试策略</vt:lpstr>
      <vt:lpstr>6.4  精准测试</vt:lpstr>
      <vt:lpstr>精准测试</vt:lpstr>
      <vt:lpstr>测试用例与代码映射关系</vt:lpstr>
      <vt:lpstr>代码依赖性分析</vt:lpstr>
      <vt:lpstr>测试覆盖率分析</vt:lpstr>
      <vt:lpstr>本讲小结</vt:lpstr>
      <vt:lpstr>提问与思考</vt:lpstr>
      <vt:lpstr>PowerPoint 演示文稿</vt:lpstr>
      <vt:lpstr>PowerPoint 演示文稿</vt:lpstr>
      <vt:lpstr>感 谢 聆 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董国庆</cp:lastModifiedBy>
  <cp:revision>296</cp:revision>
  <dcterms:created xsi:type="dcterms:W3CDTF">2020-06-18T01:06:00Z</dcterms:created>
  <dcterms:modified xsi:type="dcterms:W3CDTF">2024-03-05T01:39:39Z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426427AD8D144D0396529E473195E768</vt:lpwstr>
  </property>
</Properties>
</file>